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27"/>
  </p:notesMasterIdLst>
  <p:handoutMasterIdLst>
    <p:handoutMasterId r:id="rId28"/>
  </p:handoutMasterIdLst>
  <p:sldIdLst>
    <p:sldId id="286" r:id="rId3"/>
    <p:sldId id="453" r:id="rId4"/>
    <p:sldId id="441" r:id="rId5"/>
    <p:sldId id="543" r:id="rId6"/>
    <p:sldId id="752" r:id="rId7"/>
    <p:sldId id="547" r:id="rId8"/>
    <p:sldId id="748" r:id="rId9"/>
    <p:sldId id="438" r:id="rId10"/>
    <p:sldId id="785" r:id="rId11"/>
    <p:sldId id="786" r:id="rId12"/>
    <p:sldId id="466" r:id="rId13"/>
    <p:sldId id="259" r:id="rId14"/>
    <p:sldId id="468" r:id="rId15"/>
    <p:sldId id="472" r:id="rId16"/>
    <p:sldId id="469" r:id="rId17"/>
    <p:sldId id="539" r:id="rId18"/>
    <p:sldId id="538" r:id="rId19"/>
    <p:sldId id="779" r:id="rId20"/>
    <p:sldId id="553" r:id="rId21"/>
    <p:sldId id="347" r:id="rId22"/>
    <p:sldId id="470" r:id="rId23"/>
    <p:sldId id="780" r:id="rId24"/>
    <p:sldId id="782" r:id="rId25"/>
    <p:sldId id="781" r:id="rId26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52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A6F"/>
    <a:srgbClr val="000000"/>
    <a:srgbClr val="7D7C80"/>
    <a:srgbClr val="ECECEE"/>
    <a:srgbClr val="E3E4E6"/>
    <a:srgbClr val="E9EAEC"/>
    <a:srgbClr val="D5D6DA"/>
    <a:srgbClr val="F2F3F4"/>
    <a:srgbClr val="009245"/>
    <a:srgbClr val="FDC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0" autoAdjust="0"/>
    <p:restoredTop sz="95181" autoAdjust="0"/>
  </p:normalViewPr>
  <p:slideViewPr>
    <p:cSldViewPr snapToGrid="0">
      <p:cViewPr varScale="1">
        <p:scale>
          <a:sx n="109" d="100"/>
          <a:sy n="109" d="100"/>
        </p:scale>
        <p:origin x="1064" y="192"/>
      </p:cViewPr>
      <p:guideLst>
        <p:guide pos="3522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53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ailed.rodriguez\Desktop\Gr&#225;ficas%20banco%20mundi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C:\Users\carlos.rubio\AppData\Local\Microsoft\Windows\INetCache\Content.Outlook\AH4WZ7J6\SANCIONES%20EMITIDAS%20USIVI.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Medidas Correctivas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Hoja1!$G$49</c:f>
              <c:strCache>
                <c:ptCount val="1"/>
                <c:pt idx="0">
                  <c:v>MC Subsanadas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Hoja1!$B$50:$B$53</c:f>
              <c:strCache>
                <c:ptCount val="4"/>
                <c:pt idx="0">
                  <c:v>DISVDC (Gas LP)</c:v>
                </c:pt>
                <c:pt idx="1">
                  <c:v>DISVDC (Gas Natural)</c:v>
                </c:pt>
                <c:pt idx="2">
                  <c:v>DSIVEGP</c:v>
                </c:pt>
                <c:pt idx="3">
                  <c:v>DSIVTC</c:v>
                </c:pt>
              </c:strCache>
            </c:strRef>
          </c:cat>
          <c:val>
            <c:numRef>
              <c:f>Hoja1!$G$50:$G$53</c:f>
              <c:numCache>
                <c:formatCode>0%</c:formatCode>
                <c:ptCount val="4"/>
                <c:pt idx="0">
                  <c:v>0.681818181818182</c:v>
                </c:pt>
                <c:pt idx="1">
                  <c:v>0.0</c:v>
                </c:pt>
                <c:pt idx="2">
                  <c:v>0.9</c:v>
                </c:pt>
                <c:pt idx="3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6A-4FFC-A61A-B6F5E59A9AC8}"/>
            </c:ext>
          </c:extLst>
        </c:ser>
        <c:ser>
          <c:idx val="1"/>
          <c:order val="1"/>
          <c:tx>
            <c:strRef>
              <c:f>Hoja1!$H$49</c:f>
              <c:strCache>
                <c:ptCount val="1"/>
                <c:pt idx="0">
                  <c:v>MC Sin subsanar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0348205242242188"/>
                  <c:y val="0.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17E-4B1E-BA9C-072E15E7286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Hoja1!$B$50:$B$53</c:f>
              <c:strCache>
                <c:ptCount val="4"/>
                <c:pt idx="0">
                  <c:v>DISVDC (Gas LP)</c:v>
                </c:pt>
                <c:pt idx="1">
                  <c:v>DISVDC (Gas Natural)</c:v>
                </c:pt>
                <c:pt idx="2">
                  <c:v>DSIVEGP</c:v>
                </c:pt>
                <c:pt idx="3">
                  <c:v>DSIVTC</c:v>
                </c:pt>
              </c:strCache>
            </c:strRef>
          </c:cat>
          <c:val>
            <c:numRef>
              <c:f>Hoja1!$H$50:$H$53</c:f>
              <c:numCache>
                <c:formatCode>0%</c:formatCode>
                <c:ptCount val="4"/>
                <c:pt idx="0">
                  <c:v>0.318181818181818</c:v>
                </c:pt>
                <c:pt idx="1">
                  <c:v>0.0</c:v>
                </c:pt>
                <c:pt idx="2">
                  <c:v>0.1</c:v>
                </c:pt>
                <c:pt idx="3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6A-4FFC-A61A-B6F5E59A9A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414080912"/>
        <c:axId val="1351021536"/>
      </c:barChart>
      <c:catAx>
        <c:axId val="141408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351021536"/>
        <c:crosses val="autoZero"/>
        <c:auto val="1"/>
        <c:lblAlgn val="ctr"/>
        <c:lblOffset val="100"/>
        <c:noMultiLvlLbl val="0"/>
      </c:catAx>
      <c:valAx>
        <c:axId val="1351021536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141408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>
              <a:lumMod val="50000"/>
            </a:schemeClr>
          </a:solidFill>
        </a:defRPr>
      </a:pPr>
      <a:endParaRPr lang="es-ES_trad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[SANCIONES EMITIDAS USIVI.V2.xlsx]Hoja2!TablaDinámica1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Hoja2!$B$1:$B$2</c:f>
              <c:strCache>
                <c:ptCount val="1"/>
                <c:pt idx="0">
                  <c:v>Ambiental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Hoja2!$A$3:$A$8</c:f>
              <c:strCache>
                <c:ptCount val="5"/>
                <c:pt idx="0">
                  <c:v>DGSIVC</c:v>
                </c:pt>
                <c:pt idx="1">
                  <c:v>DGSIVEERC</c:v>
                </c:pt>
                <c:pt idx="2">
                  <c:v>DGSIVOI</c:v>
                </c:pt>
                <c:pt idx="3">
                  <c:v>DGSIVPI</c:v>
                </c:pt>
                <c:pt idx="4">
                  <c:v>DGSIVTA</c:v>
                </c:pt>
              </c:strCache>
            </c:strRef>
          </c:cat>
          <c:val>
            <c:numRef>
              <c:f>Hoja2!$B$3:$B$8</c:f>
              <c:numCache>
                <c:formatCode>General</c:formatCode>
                <c:ptCount val="5"/>
                <c:pt idx="0">
                  <c:v>31.0</c:v>
                </c:pt>
                <c:pt idx="1">
                  <c:v>7.0</c:v>
                </c:pt>
                <c:pt idx="4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20-449A-BFD0-D444F8422C82}"/>
            </c:ext>
          </c:extLst>
        </c:ser>
        <c:ser>
          <c:idx val="1"/>
          <c:order val="1"/>
          <c:tx>
            <c:strRef>
              <c:f>Hoja2!$C$1:$C$2</c:f>
              <c:strCache>
                <c:ptCount val="1"/>
                <c:pt idx="0">
                  <c:v>Seguridad Operativa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Hoja2!$A$3:$A$8</c:f>
              <c:strCache>
                <c:ptCount val="5"/>
                <c:pt idx="0">
                  <c:v>DGSIVC</c:v>
                </c:pt>
                <c:pt idx="1">
                  <c:v>DGSIVEERC</c:v>
                </c:pt>
                <c:pt idx="2">
                  <c:v>DGSIVOI</c:v>
                </c:pt>
                <c:pt idx="3">
                  <c:v>DGSIVPI</c:v>
                </c:pt>
                <c:pt idx="4">
                  <c:v>DGSIVTA</c:v>
                </c:pt>
              </c:strCache>
            </c:strRef>
          </c:cat>
          <c:val>
            <c:numRef>
              <c:f>Hoja2!$C$3:$C$8</c:f>
              <c:numCache>
                <c:formatCode>General</c:formatCode>
                <c:ptCount val="5"/>
                <c:pt idx="1">
                  <c:v>11.0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20-449A-BFD0-D444F8422C82}"/>
            </c:ext>
          </c:extLst>
        </c:ser>
        <c:ser>
          <c:idx val="2"/>
          <c:order val="2"/>
          <c:tx>
            <c:strRef>
              <c:f>Hoja2!$D$1:$D$2</c:f>
              <c:strCache>
                <c:ptCount val="1"/>
                <c:pt idx="0">
                  <c:v>Seguridad Operativa y Seguridad Industrial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Hoja2!$A$3:$A$8</c:f>
              <c:strCache>
                <c:ptCount val="5"/>
                <c:pt idx="0">
                  <c:v>DGSIVC</c:v>
                </c:pt>
                <c:pt idx="1">
                  <c:v>DGSIVEERC</c:v>
                </c:pt>
                <c:pt idx="2">
                  <c:v>DGSIVOI</c:v>
                </c:pt>
                <c:pt idx="3">
                  <c:v>DGSIVPI</c:v>
                </c:pt>
                <c:pt idx="4">
                  <c:v>DGSIVTA</c:v>
                </c:pt>
              </c:strCache>
            </c:strRef>
          </c:cat>
          <c:val>
            <c:numRef>
              <c:f>Hoja2!$D$3:$D$8</c:f>
              <c:numCache>
                <c:formatCode>General</c:formatCode>
                <c:ptCount val="5"/>
                <c:pt idx="2">
                  <c:v>6.0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20-449A-BFD0-D444F8422C82}"/>
            </c:ext>
          </c:extLst>
        </c:ser>
        <c:ser>
          <c:idx val="3"/>
          <c:order val="3"/>
          <c:tx>
            <c:strRef>
              <c:f>Hoja2!$E$1:$E$2</c:f>
              <c:strCache>
                <c:ptCount val="1"/>
                <c:pt idx="0">
                  <c:v>SISOPA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Hoja2!$A$3:$A$8</c:f>
              <c:strCache>
                <c:ptCount val="5"/>
                <c:pt idx="0">
                  <c:v>DGSIVC</c:v>
                </c:pt>
                <c:pt idx="1">
                  <c:v>DGSIVEERC</c:v>
                </c:pt>
                <c:pt idx="2">
                  <c:v>DGSIVOI</c:v>
                </c:pt>
                <c:pt idx="3">
                  <c:v>DGSIVPI</c:v>
                </c:pt>
                <c:pt idx="4">
                  <c:v>DGSIVTA</c:v>
                </c:pt>
              </c:strCache>
            </c:strRef>
          </c:cat>
          <c:val>
            <c:numRef>
              <c:f>Hoja2!$E$3:$E$8</c:f>
              <c:numCache>
                <c:formatCode>General</c:formatCode>
                <c:ptCount val="5"/>
                <c:pt idx="0">
                  <c:v>48.0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20-449A-BFD0-D444F8422C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414359744"/>
        <c:axId val="1414361952"/>
      </c:barChart>
      <c:catAx>
        <c:axId val="141435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414361952"/>
        <c:crosses val="autoZero"/>
        <c:auto val="1"/>
        <c:lblAlgn val="ctr"/>
        <c:lblOffset val="100"/>
        <c:noMultiLvlLbl val="0"/>
      </c:catAx>
      <c:valAx>
        <c:axId val="141436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41435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FBBBA-4B26-9C4A-B31B-DB7F5D01019A}" type="doc">
      <dgm:prSet loTypeId="urn:microsoft.com/office/officeart/2005/8/layout/hierarchy3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AA17914-DE6E-F044-BD9A-B0575F03162F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600" dirty="0" err="1"/>
            <a:t>PITADyE</a:t>
          </a:r>
          <a:endParaRPr lang="es-ES" sz="1600" dirty="0"/>
        </a:p>
      </dgm:t>
    </dgm:pt>
    <dgm:pt modelId="{9AF48E1A-ECD8-3444-8A1C-7979FD6AE8D5}" type="parTrans" cxnId="{E9878D31-CB0F-194C-91BD-56A1875949C0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9E5FC4D7-D635-4A40-AA2A-5BB98872EA3E}" type="sibTrans" cxnId="{E9878D31-CB0F-194C-91BD-56A1875949C0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8F35EC6E-E6D5-2B40-A0A0-05BE6D09157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600" dirty="0"/>
            <a:t>TRANSVERSAL</a:t>
          </a:r>
        </a:p>
      </dgm:t>
    </dgm:pt>
    <dgm:pt modelId="{D6016B29-8932-BF48-AB35-32669605E07D}" type="parTrans" cxnId="{D428FA79-8B67-1B4C-8FC6-C231999A87F9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6DF5AB31-0014-674B-B596-4123FE9B990B}" type="sibTrans" cxnId="{D428FA79-8B67-1B4C-8FC6-C231999A87F9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25419031-DE6C-F64D-927A-E620EC8E49D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600" dirty="0"/>
            <a:t>E&amp;E</a:t>
          </a:r>
        </a:p>
      </dgm:t>
    </dgm:pt>
    <dgm:pt modelId="{64652BBE-019B-4C47-BBC7-2C9FD4272C6C}" type="parTrans" cxnId="{98FF4B3E-7583-D04F-914C-91AF4515A74C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058F56B2-E0A5-7C42-A785-00DC79830753}" type="sibTrans" cxnId="{98FF4B3E-7583-D04F-914C-91AF4515A74C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A81BD126-1AEF-3E47-997E-D126A659ADF7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NOM-008-ASEA Picteleo</a:t>
          </a:r>
        </a:p>
      </dgm:t>
    </dgm:pt>
    <dgm:pt modelId="{64D5EC67-145F-6C46-834C-8CFB43BEEB87}" type="parTrans" cxnId="{BD585F03-8037-BA4F-BB29-2E1B7950E908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582CE9AA-BB1E-C740-84DF-3DC807426FE2}" type="sibTrans" cxnId="{BD585F03-8037-BA4F-BB29-2E1B7950E908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B73DDB5E-3CF1-BE48-9786-42BFC24976A3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Guía de Seguridad de pre-arranque</a:t>
          </a:r>
        </a:p>
      </dgm:t>
    </dgm:pt>
    <dgm:pt modelId="{4DD8A280-7C97-1440-8904-049C543BEB54}" type="parTrans" cxnId="{5411ED95-E31C-A54D-92E8-28FDA915D98A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30327ABB-07E0-DF41-915D-B87999BA5051}" type="sibTrans" cxnId="{5411ED95-E31C-A54D-92E8-28FDA915D98A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854DE53B-8775-F24A-9377-F8102A9F9169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DACG Cierre, desmantelamiento y abandono</a:t>
          </a:r>
        </a:p>
      </dgm:t>
    </dgm:pt>
    <dgm:pt modelId="{8571B25E-C60F-5F4E-976B-482F517552AB}" type="parTrans" cxnId="{328A3ECE-51E9-DC45-A326-90931075109C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F2F60167-AD04-0F41-B228-FE3AA5C05809}" type="sibTrans" cxnId="{328A3ECE-51E9-DC45-A326-90931075109C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3521FCA0-5FAF-A24C-8657-2D34A4AD3B15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Guía de indicadores del sistema</a:t>
          </a:r>
        </a:p>
      </dgm:t>
    </dgm:pt>
    <dgm:pt modelId="{CDC2A28B-3905-5649-9AFB-D8D2FF365E29}" type="parTrans" cxnId="{5E96CFF3-5CD1-BE40-81ED-0EFD30547CC7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D6E5FF0D-D4EE-8E49-859D-A6806B7A724E}" type="sibTrans" cxnId="{5E96CFF3-5CD1-BE40-81ED-0EFD30547CC7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718B8E82-8D0B-6244-874D-1562C11928B4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DACG Pozos de disposición</a:t>
          </a:r>
        </a:p>
      </dgm:t>
    </dgm:pt>
    <dgm:pt modelId="{0C35598D-18CE-B34B-8520-FC1B058E7567}" type="parTrans" cxnId="{6F097DAA-FE84-594E-869B-E105007220C8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0995F89A-A5F5-5548-A43B-A3669FD3D5D9}" type="sibTrans" cxnId="{6F097DAA-FE84-594E-869B-E105007220C8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53D1B3A6-E625-B741-98B4-651FFE5435D5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/>
            <a:t>NOM-001-ASEA-2017 Listado de RME</a:t>
          </a:r>
          <a:endParaRPr lang="es-ES" sz="1200" dirty="0"/>
        </a:p>
      </dgm:t>
    </dgm:pt>
    <dgm:pt modelId="{39273A9D-9B22-E543-8C66-E00EF1344013}" type="parTrans" cxnId="{13770A9F-6D9B-7A41-ACBA-C68FDE38426E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DDFDD02C-8808-4442-A415-E99543DAFB8C}" type="sibTrans" cxnId="{13770A9F-6D9B-7A41-ACBA-C68FDE38426E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A26F1A78-8DD5-6542-90C6-6ED594A5853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DACG Mecanismos Financieros</a:t>
          </a:r>
        </a:p>
      </dgm:t>
    </dgm:pt>
    <dgm:pt modelId="{29D6995F-BD3E-F248-8646-114FC4DA88E8}" type="parTrans" cxnId="{6EBA3A91-BC87-154B-997B-5F97A0348088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F7513CA8-F431-364D-A970-7B1C7000BC49}" type="sibTrans" cxnId="{6EBA3A91-BC87-154B-997B-5F97A0348088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4E7A838C-74D6-554F-89C5-7464D64AF22B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DACG Protocolos de Respuesta a Emergencias</a:t>
          </a:r>
        </a:p>
      </dgm:t>
    </dgm:pt>
    <dgm:pt modelId="{3B50B8DE-2BA0-7B4B-B560-A11286E8A3EA}" type="parTrans" cxnId="{3B009BDF-F276-A043-B80C-7974C3C79AEF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702DDFBB-4A90-0E41-96B0-677F5EF1076C}" type="sibTrans" cxnId="{3B009BDF-F276-A043-B80C-7974C3C79AEF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D6B7D514-BCE7-624C-B76B-5201EFA15320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DACG Control de emisiones de metano</a:t>
          </a:r>
        </a:p>
      </dgm:t>
    </dgm:pt>
    <dgm:pt modelId="{ADC1FAB9-9795-514D-B69B-03F00BBF6930}" type="parTrans" cxnId="{CBAD2844-6FD7-E34E-BA0A-6AB4262BAD7A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DD2B4B70-6347-BB41-8926-B895F5C98A5F}" type="sibTrans" cxnId="{CBAD2844-6FD7-E34E-BA0A-6AB4262BAD7A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D53D16C6-16A1-C24C-8315-4000C3BDCDF9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2000" dirty="0"/>
            <a:t>Regulación en Proceso</a:t>
          </a:r>
        </a:p>
      </dgm:t>
    </dgm:pt>
    <dgm:pt modelId="{9D1A9B8A-4D52-5C47-BEF8-700B532243B7}" type="sibTrans" cxnId="{6BB1F0DC-093D-244D-82F9-CB904FBEA963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A94D381A-A9E4-FE48-9488-0CC126BBE1F3}" type="parTrans" cxnId="{6BB1F0DC-093D-244D-82F9-CB904FBEA963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400"/>
        </a:p>
      </dgm:t>
    </dgm:pt>
    <dgm:pt modelId="{BD7EED8E-503B-4F97-BCFE-C807F041EB95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DACG Trasvase</a:t>
          </a:r>
        </a:p>
      </dgm:t>
    </dgm:pt>
    <dgm:pt modelId="{DAD9FA46-DAF9-486D-9B74-0B69491D8DCA}" type="parTrans" cxnId="{6D1614A1-609B-4C0F-986B-4BF4E87319E7}">
      <dgm:prSet/>
      <dgm:spPr/>
      <dgm:t>
        <a:bodyPr/>
        <a:lstStyle/>
        <a:p>
          <a:endParaRPr lang="es-MX"/>
        </a:p>
      </dgm:t>
    </dgm:pt>
    <dgm:pt modelId="{F52B1B5B-371F-4EA1-BC5C-840EAACE1CD3}" type="sibTrans" cxnId="{6D1614A1-609B-4C0F-986B-4BF4E87319E7}">
      <dgm:prSet/>
      <dgm:spPr/>
      <dgm:t>
        <a:bodyPr/>
        <a:lstStyle/>
        <a:p>
          <a:endParaRPr lang="es-MX"/>
        </a:p>
      </dgm:t>
    </dgm:pt>
    <dgm:pt modelId="{05012EA5-FC48-405D-BFD6-8DBAB760F173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DACG Instalaciones de refinación</a:t>
          </a:r>
        </a:p>
      </dgm:t>
    </dgm:pt>
    <dgm:pt modelId="{76C9FF31-BC8A-4BDD-8026-9BC1EF084FFB}" type="parTrans" cxnId="{412D854C-5380-4303-ADB1-C01168CB35A3}">
      <dgm:prSet/>
      <dgm:spPr/>
      <dgm:t>
        <a:bodyPr/>
        <a:lstStyle/>
        <a:p>
          <a:endParaRPr lang="es-MX"/>
        </a:p>
      </dgm:t>
    </dgm:pt>
    <dgm:pt modelId="{AA0BDA24-154E-4C02-A0BB-F6C6CBF4362E}" type="sibTrans" cxnId="{412D854C-5380-4303-ADB1-C01168CB35A3}">
      <dgm:prSet/>
      <dgm:spPr/>
      <dgm:t>
        <a:bodyPr/>
        <a:lstStyle/>
        <a:p>
          <a:endParaRPr lang="es-MX"/>
        </a:p>
      </dgm:t>
    </dgm:pt>
    <dgm:pt modelId="{D3127332-AC11-428B-B0B5-B841597D49E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DACG Expendio al público simultaneo</a:t>
          </a:r>
        </a:p>
      </dgm:t>
    </dgm:pt>
    <dgm:pt modelId="{C462D8C6-9000-4BF7-B77A-641383E5DA05}" type="parTrans" cxnId="{1B2B6379-EC60-4387-A278-34ABE23A0203}">
      <dgm:prSet/>
      <dgm:spPr/>
      <dgm:t>
        <a:bodyPr/>
        <a:lstStyle/>
        <a:p>
          <a:endParaRPr lang="es-MX"/>
        </a:p>
      </dgm:t>
    </dgm:pt>
    <dgm:pt modelId="{6BB69A15-0A5B-4A04-9EB3-8139B88624A2}" type="sibTrans" cxnId="{1B2B6379-EC60-4387-A278-34ABE23A0203}">
      <dgm:prSet/>
      <dgm:spPr/>
      <dgm:t>
        <a:bodyPr/>
        <a:lstStyle/>
        <a:p>
          <a:endParaRPr lang="es-MX"/>
        </a:p>
      </dgm:t>
    </dgm:pt>
    <dgm:pt modelId="{BEEBCF3C-A845-45C9-A9BD-C94516B2E17B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Guía  Cierre, desmantelamiento y abandono</a:t>
          </a:r>
        </a:p>
      </dgm:t>
    </dgm:pt>
    <dgm:pt modelId="{E4A37133-FBE0-4ED6-AC13-6DA24B369373}" type="parTrans" cxnId="{6F013A77-C781-4FB6-8273-1C8F3B583865}">
      <dgm:prSet/>
      <dgm:spPr/>
      <dgm:t>
        <a:bodyPr/>
        <a:lstStyle/>
        <a:p>
          <a:endParaRPr lang="es-MX"/>
        </a:p>
      </dgm:t>
    </dgm:pt>
    <dgm:pt modelId="{6FBD9D31-1768-4BFA-8ED5-AE7985D21005}" type="sibTrans" cxnId="{6F013A77-C781-4FB6-8273-1C8F3B583865}">
      <dgm:prSet/>
      <dgm:spPr/>
      <dgm:t>
        <a:bodyPr/>
        <a:lstStyle/>
        <a:p>
          <a:endParaRPr lang="es-MX"/>
        </a:p>
      </dgm:t>
    </dgm:pt>
    <dgm:pt modelId="{DEFA05F7-505F-4BD1-B583-A8DDD3A4BA0D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/>
            <a:t>Guía para la selección, manejo y utilización de dispersantes</a:t>
          </a:r>
          <a:endParaRPr lang="es-ES" sz="1200" dirty="0"/>
        </a:p>
      </dgm:t>
    </dgm:pt>
    <dgm:pt modelId="{A073AEB8-1537-4C1F-8470-37B2A174FE1A}" type="parTrans" cxnId="{479A57F2-CA87-43EF-B3AB-9A3FE43F20F4}">
      <dgm:prSet/>
      <dgm:spPr/>
      <dgm:t>
        <a:bodyPr/>
        <a:lstStyle/>
        <a:p>
          <a:endParaRPr lang="es-MX"/>
        </a:p>
      </dgm:t>
    </dgm:pt>
    <dgm:pt modelId="{6D7F8FC2-B70E-4613-BE88-019EDBDED17F}" type="sibTrans" cxnId="{479A57F2-CA87-43EF-B3AB-9A3FE43F20F4}">
      <dgm:prSet/>
      <dgm:spPr/>
      <dgm:t>
        <a:bodyPr/>
        <a:lstStyle/>
        <a:p>
          <a:endParaRPr lang="es-MX"/>
        </a:p>
      </dgm:t>
    </dgm:pt>
    <dgm:pt modelId="{3D693AF8-8A4A-4CFE-B286-56A3F306F1E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DACG Transporte y/o Distribución</a:t>
          </a:r>
          <a:endParaRPr lang="es-MX" sz="1200" dirty="0"/>
        </a:p>
      </dgm:t>
    </dgm:pt>
    <dgm:pt modelId="{1C6EAA96-60C2-4F72-BAEF-C93F3EF07CDC}" type="parTrans" cxnId="{52A6D70C-2768-44D8-8ADF-2603D262E8A3}">
      <dgm:prSet/>
      <dgm:spPr/>
      <dgm:t>
        <a:bodyPr/>
        <a:lstStyle/>
        <a:p>
          <a:endParaRPr lang="es-MX"/>
        </a:p>
      </dgm:t>
    </dgm:pt>
    <dgm:pt modelId="{CFA3918C-4F25-4EEE-996C-80B98F4DBEC7}" type="sibTrans" cxnId="{52A6D70C-2768-44D8-8ADF-2603D262E8A3}">
      <dgm:prSet/>
      <dgm:spPr/>
      <dgm:t>
        <a:bodyPr/>
        <a:lstStyle/>
        <a:p>
          <a:endParaRPr lang="es-MX"/>
        </a:p>
      </dgm:t>
    </dgm:pt>
    <dgm:pt modelId="{0F15D11E-63FF-495C-9908-E4AA77EA1D7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/>
            <a:t>NOM-009-ASEA-2017 Integridad de ductos</a:t>
          </a:r>
          <a:endParaRPr lang="es-ES" sz="1200" dirty="0"/>
        </a:p>
      </dgm:t>
    </dgm:pt>
    <dgm:pt modelId="{24CC1CAF-4092-4799-BB32-5A90F8C42894}" type="parTrans" cxnId="{8D2084F1-4A35-4CCF-9D5B-743F9C3B45F2}">
      <dgm:prSet/>
      <dgm:spPr/>
      <dgm:t>
        <a:bodyPr/>
        <a:lstStyle/>
        <a:p>
          <a:endParaRPr lang="es-MX"/>
        </a:p>
      </dgm:t>
    </dgm:pt>
    <dgm:pt modelId="{C6769912-D6A5-4ABB-81FF-6E1D9E6211A6}" type="sibTrans" cxnId="{8D2084F1-4A35-4CCF-9D5B-743F9C3B45F2}">
      <dgm:prSet/>
      <dgm:spPr/>
      <dgm:t>
        <a:bodyPr/>
        <a:lstStyle/>
        <a:p>
          <a:endParaRPr lang="es-MX"/>
        </a:p>
      </dgm:t>
    </dgm:pt>
    <dgm:pt modelId="{0BC01012-36C1-7446-AA37-BFEDBADD13D4}" type="pres">
      <dgm:prSet presAssocID="{762FBBBA-4B26-9C4A-B31B-DB7F5D0101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BEBE25A7-7581-2248-9D77-C6C77D44C0C2}" type="pres">
      <dgm:prSet presAssocID="{D53D16C6-16A1-C24C-8315-4000C3BDCDF9}" presName="root" presStyleCnt="0"/>
      <dgm:spPr/>
    </dgm:pt>
    <dgm:pt modelId="{F21F5956-8280-3744-8348-8F6F55A67035}" type="pres">
      <dgm:prSet presAssocID="{D53D16C6-16A1-C24C-8315-4000C3BDCDF9}" presName="rootComposite" presStyleCnt="0"/>
      <dgm:spPr/>
    </dgm:pt>
    <dgm:pt modelId="{47185E82-AEFE-D342-A2DC-603CF08EE46C}" type="pres">
      <dgm:prSet presAssocID="{D53D16C6-16A1-C24C-8315-4000C3BDCDF9}" presName="rootText" presStyleLbl="node1" presStyleIdx="0" presStyleCnt="1" custScaleX="553805" custScaleY="141310" custLinFactNeighborX="-25402" custLinFactNeighborY="-850"/>
      <dgm:spPr/>
      <dgm:t>
        <a:bodyPr/>
        <a:lstStyle/>
        <a:p>
          <a:endParaRPr lang="es-ES_tradnl"/>
        </a:p>
      </dgm:t>
    </dgm:pt>
    <dgm:pt modelId="{EF9BEB12-C350-7649-8794-10799CBBC28A}" type="pres">
      <dgm:prSet presAssocID="{D53D16C6-16A1-C24C-8315-4000C3BDCDF9}" presName="rootConnector" presStyleLbl="node1" presStyleIdx="0" presStyleCnt="1"/>
      <dgm:spPr/>
      <dgm:t>
        <a:bodyPr/>
        <a:lstStyle/>
        <a:p>
          <a:endParaRPr lang="es-ES_tradnl"/>
        </a:p>
      </dgm:t>
    </dgm:pt>
    <dgm:pt modelId="{D508B547-E4B3-6D4D-8795-148D3A3F3BA6}" type="pres">
      <dgm:prSet presAssocID="{D53D16C6-16A1-C24C-8315-4000C3BDCDF9}" presName="childShape" presStyleCnt="0"/>
      <dgm:spPr/>
    </dgm:pt>
    <dgm:pt modelId="{B8CCAF25-EC94-DD47-A8B1-46B2DBBE7E64}" type="pres">
      <dgm:prSet presAssocID="{9AF48E1A-ECD8-3444-8A1C-7979FD6AE8D5}" presName="Name13" presStyleLbl="parChTrans1D2" presStyleIdx="0" presStyleCnt="3"/>
      <dgm:spPr/>
      <dgm:t>
        <a:bodyPr/>
        <a:lstStyle/>
        <a:p>
          <a:endParaRPr lang="es-ES_tradnl"/>
        </a:p>
      </dgm:t>
    </dgm:pt>
    <dgm:pt modelId="{D980245D-66C0-EC4E-A38A-24D2718DD41D}" type="pres">
      <dgm:prSet presAssocID="{1AA17914-DE6E-F044-BD9A-B0575F03162F}" presName="childText" presStyleLbl="bgAcc1" presStyleIdx="0" presStyleCnt="3" custScaleX="706986" custScaleY="415986" custLinFactNeighborY="-1186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1E3C84D-BC1B-8B4A-B0A1-BC9E914E43CC}" type="pres">
      <dgm:prSet presAssocID="{D6016B29-8932-BF48-AB35-32669605E07D}" presName="Name13" presStyleLbl="parChTrans1D2" presStyleIdx="1" presStyleCnt="3"/>
      <dgm:spPr/>
      <dgm:t>
        <a:bodyPr/>
        <a:lstStyle/>
        <a:p>
          <a:endParaRPr lang="es-ES_tradnl"/>
        </a:p>
      </dgm:t>
    </dgm:pt>
    <dgm:pt modelId="{B694F871-8640-F945-B220-80277C4661A0}" type="pres">
      <dgm:prSet presAssocID="{8F35EC6E-E6D5-2B40-A0A0-05BE6D09157A}" presName="childText" presStyleLbl="bgAcc1" presStyleIdx="1" presStyleCnt="3" custScaleX="706986" custScaleY="425215" custLinFactNeighborY="-427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AD6A4DA-C889-3141-A36B-0FCFDECB049E}" type="pres">
      <dgm:prSet presAssocID="{64652BBE-019B-4C47-BBC7-2C9FD4272C6C}" presName="Name13" presStyleLbl="parChTrans1D2" presStyleIdx="2" presStyleCnt="3"/>
      <dgm:spPr/>
      <dgm:t>
        <a:bodyPr/>
        <a:lstStyle/>
        <a:p>
          <a:endParaRPr lang="es-ES_tradnl"/>
        </a:p>
      </dgm:t>
    </dgm:pt>
    <dgm:pt modelId="{63878C30-0C83-034A-AE6E-AE079228CBE3}" type="pres">
      <dgm:prSet presAssocID="{25419031-DE6C-F64D-927A-E620EC8E49D2}" presName="childText" presStyleLbl="bgAcc1" presStyleIdx="2" presStyleCnt="3" custScaleX="706986" custScaleY="186408" custLinFactNeighborY="436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6C9C69C0-DD4A-F648-9C92-B98DCF9E49BB}" type="presOf" srcId="{A81BD126-1AEF-3E47-997E-D126A659ADF7}" destId="{D980245D-66C0-EC4E-A38A-24D2718DD41D}" srcOrd="0" destOrd="1" presId="urn:microsoft.com/office/officeart/2005/8/layout/hierarchy3"/>
    <dgm:cxn modelId="{328A3ECE-51E9-DC45-A326-90931075109C}" srcId="{8F35EC6E-E6D5-2B40-A0A0-05BE6D09157A}" destId="{854DE53B-8775-F24A-9377-F8102A9F9169}" srcOrd="0" destOrd="0" parTransId="{8571B25E-C60F-5F4E-976B-482F517552AB}" sibTransId="{F2F60167-AD04-0F41-B228-FE3AA5C05809}"/>
    <dgm:cxn modelId="{65195F90-9A58-1041-8047-8DB44C5D7D91}" type="presOf" srcId="{3521FCA0-5FAF-A24C-8657-2D34A4AD3B15}" destId="{B694F871-8640-F945-B220-80277C4661A0}" srcOrd="0" destOrd="6" presId="urn:microsoft.com/office/officeart/2005/8/layout/hierarchy3"/>
    <dgm:cxn modelId="{A4CF7D32-E422-E345-94D3-77AF0BC64A48}" type="presOf" srcId="{854DE53B-8775-F24A-9377-F8102A9F9169}" destId="{B694F871-8640-F945-B220-80277C4661A0}" srcOrd="0" destOrd="1" presId="urn:microsoft.com/office/officeart/2005/8/layout/hierarchy3"/>
    <dgm:cxn modelId="{E9878D31-CB0F-194C-91BD-56A1875949C0}" srcId="{D53D16C6-16A1-C24C-8315-4000C3BDCDF9}" destId="{1AA17914-DE6E-F044-BD9A-B0575F03162F}" srcOrd="0" destOrd="0" parTransId="{9AF48E1A-ECD8-3444-8A1C-7979FD6AE8D5}" sibTransId="{9E5FC4D7-D635-4A40-AA2A-5BB98872EA3E}"/>
    <dgm:cxn modelId="{AA8D0F57-21D7-9D49-B732-2EEE188C37DF}" type="presOf" srcId="{B73DDB5E-3CF1-BE48-9786-42BFC24976A3}" destId="{D980245D-66C0-EC4E-A38A-24D2718DD41D}" srcOrd="0" destOrd="3" presId="urn:microsoft.com/office/officeart/2005/8/layout/hierarchy3"/>
    <dgm:cxn modelId="{6F097DAA-FE84-594E-869B-E105007220C8}" srcId="{25419031-DE6C-F64D-927A-E620EC8E49D2}" destId="{718B8E82-8D0B-6244-874D-1562C11928B4}" srcOrd="0" destOrd="0" parTransId="{0C35598D-18CE-B34B-8520-FC1B058E7567}" sibTransId="{0995F89A-A5F5-5548-A43B-A3669FD3D5D9}"/>
    <dgm:cxn modelId="{0CF65ED8-C07F-AC4A-ADC5-59F8A54C4778}" type="presOf" srcId="{718B8E82-8D0B-6244-874D-1562C11928B4}" destId="{63878C30-0C83-034A-AE6E-AE079228CBE3}" srcOrd="0" destOrd="1" presId="urn:microsoft.com/office/officeart/2005/8/layout/hierarchy3"/>
    <dgm:cxn modelId="{3B009BDF-F276-A043-B80C-7974C3C79AEF}" srcId="{8F35EC6E-E6D5-2B40-A0A0-05BE6D09157A}" destId="{4E7A838C-74D6-554F-89C5-7464D64AF22B}" srcOrd="3" destOrd="0" parTransId="{3B50B8DE-2BA0-7B4B-B560-A11286E8A3EA}" sibTransId="{702DDFBB-4A90-0E41-96B0-677F5EF1076C}"/>
    <dgm:cxn modelId="{A0373DE6-D60E-6C45-B88A-CAA207E3637E}" type="presOf" srcId="{D6016B29-8932-BF48-AB35-32669605E07D}" destId="{81E3C84D-BC1B-8B4A-B0A1-BC9E914E43CC}" srcOrd="0" destOrd="0" presId="urn:microsoft.com/office/officeart/2005/8/layout/hierarchy3"/>
    <dgm:cxn modelId="{98FF4B3E-7583-D04F-914C-91AF4515A74C}" srcId="{D53D16C6-16A1-C24C-8315-4000C3BDCDF9}" destId="{25419031-DE6C-F64D-927A-E620EC8E49D2}" srcOrd="2" destOrd="0" parTransId="{64652BBE-019B-4C47-BBC7-2C9FD4272C6C}" sibTransId="{058F56B2-E0A5-7C42-A785-00DC79830753}"/>
    <dgm:cxn modelId="{373E4309-DABE-364A-BBAA-046E5BB51E2B}" type="presOf" srcId="{D53D16C6-16A1-C24C-8315-4000C3BDCDF9}" destId="{EF9BEB12-C350-7649-8794-10799CBBC28A}" srcOrd="1" destOrd="0" presId="urn:microsoft.com/office/officeart/2005/8/layout/hierarchy3"/>
    <dgm:cxn modelId="{7CA9C06E-013A-B04A-A0CD-5036DA1962A1}" type="presOf" srcId="{0F15D11E-63FF-495C-9908-E4AA77EA1D7A}" destId="{D980245D-66C0-EC4E-A38A-24D2718DD41D}" srcOrd="0" destOrd="7" presId="urn:microsoft.com/office/officeart/2005/8/layout/hierarchy3"/>
    <dgm:cxn modelId="{98966410-C8A0-2346-9498-5B17F71FBF15}" type="presOf" srcId="{DEFA05F7-505F-4BD1-B583-A8DDD3A4BA0D}" destId="{63878C30-0C83-034A-AE6E-AE079228CBE3}" srcOrd="0" destOrd="2" presId="urn:microsoft.com/office/officeart/2005/8/layout/hierarchy3"/>
    <dgm:cxn modelId="{981F20F5-002C-D648-9F69-3615FA66CCE5}" type="presOf" srcId="{D3127332-AC11-428B-B0B5-B841597D49E6}" destId="{D980245D-66C0-EC4E-A38A-24D2718DD41D}" srcOrd="0" destOrd="6" presId="urn:microsoft.com/office/officeart/2005/8/layout/hierarchy3"/>
    <dgm:cxn modelId="{CBAD2844-6FD7-E34E-BA0A-6AB4262BAD7A}" srcId="{8F35EC6E-E6D5-2B40-A0A0-05BE6D09157A}" destId="{D6B7D514-BCE7-624C-B76B-5201EFA15320}" srcOrd="4" destOrd="0" parTransId="{ADC1FAB9-9795-514D-B69B-03F00BBF6930}" sibTransId="{DD2B4B70-6347-BB41-8926-B895F5C98A5F}"/>
    <dgm:cxn modelId="{B25ACBE1-B0F0-494F-BD48-8B2E089FE256}" type="presOf" srcId="{A26F1A78-8DD5-6542-90C6-6ED594A5853A}" destId="{B694F871-8640-F945-B220-80277C4661A0}" srcOrd="0" destOrd="3" presId="urn:microsoft.com/office/officeart/2005/8/layout/hierarchy3"/>
    <dgm:cxn modelId="{6BB1F0DC-093D-244D-82F9-CB904FBEA963}" srcId="{762FBBBA-4B26-9C4A-B31B-DB7F5D01019A}" destId="{D53D16C6-16A1-C24C-8315-4000C3BDCDF9}" srcOrd="0" destOrd="0" parTransId="{A94D381A-A9E4-FE48-9488-0CC126BBE1F3}" sibTransId="{9D1A9B8A-4D52-5C47-BEF8-700B532243B7}"/>
    <dgm:cxn modelId="{81F8A21A-A1CC-404B-860A-B0B8E0BA9BC9}" type="presOf" srcId="{53D1B3A6-E625-B741-98B4-651FFE5435D5}" destId="{B694F871-8640-F945-B220-80277C4661A0}" srcOrd="0" destOrd="2" presId="urn:microsoft.com/office/officeart/2005/8/layout/hierarchy3"/>
    <dgm:cxn modelId="{6D1614A1-609B-4C0F-986B-4BF4E87319E7}" srcId="{1AA17914-DE6E-F044-BD9A-B0575F03162F}" destId="{BD7EED8E-503B-4F97-BCFE-C807F041EB95}" srcOrd="3" destOrd="0" parTransId="{DAD9FA46-DAF9-486D-9B74-0B69491D8DCA}" sibTransId="{F52B1B5B-371F-4EA1-BC5C-840EAACE1CD3}"/>
    <dgm:cxn modelId="{52A6D70C-2768-44D8-8ADF-2603D262E8A3}" srcId="{1AA17914-DE6E-F044-BD9A-B0575F03162F}" destId="{3D693AF8-8A4A-4CFE-B286-56A3F306F1E4}" srcOrd="1" destOrd="0" parTransId="{1C6EAA96-60C2-4F72-BAEF-C93F3EF07CDC}" sibTransId="{CFA3918C-4F25-4EEE-996C-80B98F4DBEC7}"/>
    <dgm:cxn modelId="{E3A568D7-E774-8B42-A527-F9AF343393FA}" type="presOf" srcId="{25419031-DE6C-F64D-927A-E620EC8E49D2}" destId="{63878C30-0C83-034A-AE6E-AE079228CBE3}" srcOrd="0" destOrd="0" presId="urn:microsoft.com/office/officeart/2005/8/layout/hierarchy3"/>
    <dgm:cxn modelId="{106BA4B4-DEE6-7B4A-BC2C-B63A56E1542D}" type="presOf" srcId="{762FBBBA-4B26-9C4A-B31B-DB7F5D01019A}" destId="{0BC01012-36C1-7446-AA37-BFEDBADD13D4}" srcOrd="0" destOrd="0" presId="urn:microsoft.com/office/officeart/2005/8/layout/hierarchy3"/>
    <dgm:cxn modelId="{6F013A77-C781-4FB6-8273-1C8F3B583865}" srcId="{8F35EC6E-E6D5-2B40-A0A0-05BE6D09157A}" destId="{BEEBCF3C-A845-45C9-A9BD-C94516B2E17B}" srcOrd="6" destOrd="0" parTransId="{E4A37133-FBE0-4ED6-AC13-6DA24B369373}" sibTransId="{6FBD9D31-1768-4BFA-8ED5-AE7985D21005}"/>
    <dgm:cxn modelId="{789B76B0-7D85-CA4E-A0A9-07619C295CA4}" type="presOf" srcId="{9AF48E1A-ECD8-3444-8A1C-7979FD6AE8D5}" destId="{B8CCAF25-EC94-DD47-A8B1-46B2DBBE7E64}" srcOrd="0" destOrd="0" presId="urn:microsoft.com/office/officeart/2005/8/layout/hierarchy3"/>
    <dgm:cxn modelId="{1B2B6379-EC60-4387-A278-34ABE23A0203}" srcId="{1AA17914-DE6E-F044-BD9A-B0575F03162F}" destId="{D3127332-AC11-428B-B0B5-B841597D49E6}" srcOrd="5" destOrd="0" parTransId="{C462D8C6-9000-4BF7-B77A-641383E5DA05}" sibTransId="{6BB69A15-0A5B-4A04-9EB3-8139B88624A2}"/>
    <dgm:cxn modelId="{479A57F2-CA87-43EF-B3AB-9A3FE43F20F4}" srcId="{25419031-DE6C-F64D-927A-E620EC8E49D2}" destId="{DEFA05F7-505F-4BD1-B583-A8DDD3A4BA0D}" srcOrd="1" destOrd="0" parTransId="{A073AEB8-1537-4C1F-8470-37B2A174FE1A}" sibTransId="{6D7F8FC2-B70E-4613-BE88-019EDBDED17F}"/>
    <dgm:cxn modelId="{412D854C-5380-4303-ADB1-C01168CB35A3}" srcId="{1AA17914-DE6E-F044-BD9A-B0575F03162F}" destId="{05012EA5-FC48-405D-BFD6-8DBAB760F173}" srcOrd="4" destOrd="0" parTransId="{76C9FF31-BC8A-4BDD-8026-9BC1EF084FFB}" sibTransId="{AA0BDA24-154E-4C02-A0BB-F6C6CBF4362E}"/>
    <dgm:cxn modelId="{2CFBFEE7-1A83-364A-837C-9490ACCC48EC}" type="presOf" srcId="{D53D16C6-16A1-C24C-8315-4000C3BDCDF9}" destId="{47185E82-AEFE-D342-A2DC-603CF08EE46C}" srcOrd="0" destOrd="0" presId="urn:microsoft.com/office/officeart/2005/8/layout/hierarchy3"/>
    <dgm:cxn modelId="{F599C10D-CFDC-1C40-B23A-54A0353B566B}" type="presOf" srcId="{05012EA5-FC48-405D-BFD6-8DBAB760F173}" destId="{D980245D-66C0-EC4E-A38A-24D2718DD41D}" srcOrd="0" destOrd="5" presId="urn:microsoft.com/office/officeart/2005/8/layout/hierarchy3"/>
    <dgm:cxn modelId="{DB9ADA9F-2854-BC44-A356-A527CE3E4A24}" type="presOf" srcId="{8F35EC6E-E6D5-2B40-A0A0-05BE6D09157A}" destId="{B694F871-8640-F945-B220-80277C4661A0}" srcOrd="0" destOrd="0" presId="urn:microsoft.com/office/officeart/2005/8/layout/hierarchy3"/>
    <dgm:cxn modelId="{BD585F03-8037-BA4F-BB29-2E1B7950E908}" srcId="{1AA17914-DE6E-F044-BD9A-B0575F03162F}" destId="{A81BD126-1AEF-3E47-997E-D126A659ADF7}" srcOrd="0" destOrd="0" parTransId="{64D5EC67-145F-6C46-834C-8CFB43BEEB87}" sibTransId="{582CE9AA-BB1E-C740-84DF-3DC807426FE2}"/>
    <dgm:cxn modelId="{2259748D-FAF3-7C43-BAAE-D5EEC0E71B0F}" type="presOf" srcId="{4E7A838C-74D6-554F-89C5-7464D64AF22B}" destId="{B694F871-8640-F945-B220-80277C4661A0}" srcOrd="0" destOrd="4" presId="urn:microsoft.com/office/officeart/2005/8/layout/hierarchy3"/>
    <dgm:cxn modelId="{79B14BD8-331F-5148-B472-F8D792E29FF3}" type="presOf" srcId="{BD7EED8E-503B-4F97-BCFE-C807F041EB95}" destId="{D980245D-66C0-EC4E-A38A-24D2718DD41D}" srcOrd="0" destOrd="4" presId="urn:microsoft.com/office/officeart/2005/8/layout/hierarchy3"/>
    <dgm:cxn modelId="{923B38DF-733C-4C43-AAB6-8CBA4551209A}" type="presOf" srcId="{3D693AF8-8A4A-4CFE-B286-56A3F306F1E4}" destId="{D980245D-66C0-EC4E-A38A-24D2718DD41D}" srcOrd="0" destOrd="2" presId="urn:microsoft.com/office/officeart/2005/8/layout/hierarchy3"/>
    <dgm:cxn modelId="{3855E9F0-EC02-2243-BA3A-E31A5A9A760C}" type="presOf" srcId="{D6B7D514-BCE7-624C-B76B-5201EFA15320}" destId="{B694F871-8640-F945-B220-80277C4661A0}" srcOrd="0" destOrd="5" presId="urn:microsoft.com/office/officeart/2005/8/layout/hierarchy3"/>
    <dgm:cxn modelId="{13770A9F-6D9B-7A41-ACBA-C68FDE38426E}" srcId="{8F35EC6E-E6D5-2B40-A0A0-05BE6D09157A}" destId="{53D1B3A6-E625-B741-98B4-651FFE5435D5}" srcOrd="1" destOrd="0" parTransId="{39273A9D-9B22-E543-8C66-E00EF1344013}" sibTransId="{DDFDD02C-8808-4442-A415-E99543DAFB8C}"/>
    <dgm:cxn modelId="{8D2084F1-4A35-4CCF-9D5B-743F9C3B45F2}" srcId="{1AA17914-DE6E-F044-BD9A-B0575F03162F}" destId="{0F15D11E-63FF-495C-9908-E4AA77EA1D7A}" srcOrd="6" destOrd="0" parTransId="{24CC1CAF-4092-4799-BB32-5A90F8C42894}" sibTransId="{C6769912-D6A5-4ABB-81FF-6E1D9E6211A6}"/>
    <dgm:cxn modelId="{0B3A0755-454F-CD4D-B808-6A626C7B08B1}" type="presOf" srcId="{BEEBCF3C-A845-45C9-A9BD-C94516B2E17B}" destId="{B694F871-8640-F945-B220-80277C4661A0}" srcOrd="0" destOrd="7" presId="urn:microsoft.com/office/officeart/2005/8/layout/hierarchy3"/>
    <dgm:cxn modelId="{6EBA3A91-BC87-154B-997B-5F97A0348088}" srcId="{8F35EC6E-E6D5-2B40-A0A0-05BE6D09157A}" destId="{A26F1A78-8DD5-6542-90C6-6ED594A5853A}" srcOrd="2" destOrd="0" parTransId="{29D6995F-BD3E-F248-8646-114FC4DA88E8}" sibTransId="{F7513CA8-F431-364D-A970-7B1C7000BC49}"/>
    <dgm:cxn modelId="{9458876B-B5DB-D84B-BE60-635AAB660AAC}" type="presOf" srcId="{1AA17914-DE6E-F044-BD9A-B0575F03162F}" destId="{D980245D-66C0-EC4E-A38A-24D2718DD41D}" srcOrd="0" destOrd="0" presId="urn:microsoft.com/office/officeart/2005/8/layout/hierarchy3"/>
    <dgm:cxn modelId="{5E96CFF3-5CD1-BE40-81ED-0EFD30547CC7}" srcId="{8F35EC6E-E6D5-2B40-A0A0-05BE6D09157A}" destId="{3521FCA0-5FAF-A24C-8657-2D34A4AD3B15}" srcOrd="5" destOrd="0" parTransId="{CDC2A28B-3905-5649-9AFB-D8D2FF365E29}" sibTransId="{D6E5FF0D-D4EE-8E49-859D-A6806B7A724E}"/>
    <dgm:cxn modelId="{59EB6DEB-5936-244B-A477-E99D9A1B183E}" type="presOf" srcId="{64652BBE-019B-4C47-BBC7-2C9FD4272C6C}" destId="{7AD6A4DA-C889-3141-A36B-0FCFDECB049E}" srcOrd="0" destOrd="0" presId="urn:microsoft.com/office/officeart/2005/8/layout/hierarchy3"/>
    <dgm:cxn modelId="{5411ED95-E31C-A54D-92E8-28FDA915D98A}" srcId="{1AA17914-DE6E-F044-BD9A-B0575F03162F}" destId="{B73DDB5E-3CF1-BE48-9786-42BFC24976A3}" srcOrd="2" destOrd="0" parTransId="{4DD8A280-7C97-1440-8904-049C543BEB54}" sibTransId="{30327ABB-07E0-DF41-915D-B87999BA5051}"/>
    <dgm:cxn modelId="{D428FA79-8B67-1B4C-8FC6-C231999A87F9}" srcId="{D53D16C6-16A1-C24C-8315-4000C3BDCDF9}" destId="{8F35EC6E-E6D5-2B40-A0A0-05BE6D09157A}" srcOrd="1" destOrd="0" parTransId="{D6016B29-8932-BF48-AB35-32669605E07D}" sibTransId="{6DF5AB31-0014-674B-B596-4123FE9B990B}"/>
    <dgm:cxn modelId="{8CAEC486-3CEF-3146-B6FF-0DA13E3A8B0F}" type="presParOf" srcId="{0BC01012-36C1-7446-AA37-BFEDBADD13D4}" destId="{BEBE25A7-7581-2248-9D77-C6C77D44C0C2}" srcOrd="0" destOrd="0" presId="urn:microsoft.com/office/officeart/2005/8/layout/hierarchy3"/>
    <dgm:cxn modelId="{E1DE92CB-FDFA-F942-9602-B2E9DFE92D9D}" type="presParOf" srcId="{BEBE25A7-7581-2248-9D77-C6C77D44C0C2}" destId="{F21F5956-8280-3744-8348-8F6F55A67035}" srcOrd="0" destOrd="0" presId="urn:microsoft.com/office/officeart/2005/8/layout/hierarchy3"/>
    <dgm:cxn modelId="{2BD7624A-1448-764C-8CFE-45E0DFA27008}" type="presParOf" srcId="{F21F5956-8280-3744-8348-8F6F55A67035}" destId="{47185E82-AEFE-D342-A2DC-603CF08EE46C}" srcOrd="0" destOrd="0" presId="urn:microsoft.com/office/officeart/2005/8/layout/hierarchy3"/>
    <dgm:cxn modelId="{413BE5C8-3AD2-4643-B9C5-F1C39DEFAA88}" type="presParOf" srcId="{F21F5956-8280-3744-8348-8F6F55A67035}" destId="{EF9BEB12-C350-7649-8794-10799CBBC28A}" srcOrd="1" destOrd="0" presId="urn:microsoft.com/office/officeart/2005/8/layout/hierarchy3"/>
    <dgm:cxn modelId="{6D2596CA-C847-8A40-B407-646EE73644D3}" type="presParOf" srcId="{BEBE25A7-7581-2248-9D77-C6C77D44C0C2}" destId="{D508B547-E4B3-6D4D-8795-148D3A3F3BA6}" srcOrd="1" destOrd="0" presId="urn:microsoft.com/office/officeart/2005/8/layout/hierarchy3"/>
    <dgm:cxn modelId="{ED62CB59-8287-4B4B-8540-27DAE9DE463F}" type="presParOf" srcId="{D508B547-E4B3-6D4D-8795-148D3A3F3BA6}" destId="{B8CCAF25-EC94-DD47-A8B1-46B2DBBE7E64}" srcOrd="0" destOrd="0" presId="urn:microsoft.com/office/officeart/2005/8/layout/hierarchy3"/>
    <dgm:cxn modelId="{3540AA92-9C5B-5E44-A25E-AD13E5713B79}" type="presParOf" srcId="{D508B547-E4B3-6D4D-8795-148D3A3F3BA6}" destId="{D980245D-66C0-EC4E-A38A-24D2718DD41D}" srcOrd="1" destOrd="0" presId="urn:microsoft.com/office/officeart/2005/8/layout/hierarchy3"/>
    <dgm:cxn modelId="{16B9F700-BA1B-754D-AF53-7F101CAE7672}" type="presParOf" srcId="{D508B547-E4B3-6D4D-8795-148D3A3F3BA6}" destId="{81E3C84D-BC1B-8B4A-B0A1-BC9E914E43CC}" srcOrd="2" destOrd="0" presId="urn:microsoft.com/office/officeart/2005/8/layout/hierarchy3"/>
    <dgm:cxn modelId="{3A0E90B4-9EEB-C243-804F-ACFE2A4BAE62}" type="presParOf" srcId="{D508B547-E4B3-6D4D-8795-148D3A3F3BA6}" destId="{B694F871-8640-F945-B220-80277C4661A0}" srcOrd="3" destOrd="0" presId="urn:microsoft.com/office/officeart/2005/8/layout/hierarchy3"/>
    <dgm:cxn modelId="{A7375CC7-C60B-BA49-8B12-08FA6B31C279}" type="presParOf" srcId="{D508B547-E4B3-6D4D-8795-148D3A3F3BA6}" destId="{7AD6A4DA-C889-3141-A36B-0FCFDECB049E}" srcOrd="4" destOrd="0" presId="urn:microsoft.com/office/officeart/2005/8/layout/hierarchy3"/>
    <dgm:cxn modelId="{0C2AE611-3FCD-7949-9CEC-1BD384373F8F}" type="presParOf" srcId="{D508B547-E4B3-6D4D-8795-148D3A3F3BA6}" destId="{63878C30-0C83-034A-AE6E-AE079228CBE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51A8AA-6AF2-4A52-8EEA-CC4FCAAE6B3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84559351-903D-40AB-941D-570826AEC537}">
      <dgm:prSet phldrT="[Texto]" custT="1"/>
      <dgm:spPr/>
      <dgm:t>
        <a:bodyPr/>
        <a:lstStyle/>
        <a:p>
          <a:r>
            <a:rPr lang="es-MX" sz="1600" b="1" dirty="0"/>
            <a:t>Legalidad</a:t>
          </a:r>
        </a:p>
      </dgm:t>
    </dgm:pt>
    <dgm:pt modelId="{30D988FF-BEBA-4476-82AF-CA343BB84221}" type="parTrans" cxnId="{964D9475-BC59-4F05-8713-2C5598856906}">
      <dgm:prSet/>
      <dgm:spPr/>
      <dgm:t>
        <a:bodyPr/>
        <a:lstStyle/>
        <a:p>
          <a:endParaRPr lang="es-MX"/>
        </a:p>
      </dgm:t>
    </dgm:pt>
    <dgm:pt modelId="{00959141-662A-4713-8AE8-1B05B707D1A1}" type="sibTrans" cxnId="{964D9475-BC59-4F05-8713-2C5598856906}">
      <dgm:prSet/>
      <dgm:spPr/>
      <dgm:t>
        <a:bodyPr/>
        <a:lstStyle/>
        <a:p>
          <a:endParaRPr lang="es-MX"/>
        </a:p>
      </dgm:t>
    </dgm:pt>
    <dgm:pt modelId="{0433F42A-2372-4EED-B0FF-9256CD28910D}" type="pres">
      <dgm:prSet presAssocID="{0251A8AA-6AF2-4A52-8EEA-CC4FCAAE6B36}" presName="Name0" presStyleCnt="0">
        <dgm:presLayoutVars>
          <dgm:dir/>
          <dgm:resizeHandles val="exact"/>
        </dgm:presLayoutVars>
      </dgm:prSet>
      <dgm:spPr/>
    </dgm:pt>
    <dgm:pt modelId="{118EEB53-17F5-4CF2-8166-5C55102BC12B}" type="pres">
      <dgm:prSet presAssocID="{84559351-903D-40AB-941D-570826AEC537}" presName="node" presStyleLbl="node1" presStyleIdx="0" presStyleCnt="1" custScaleX="100098" custLinFactNeighborX="-32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36701A1B-B243-4A89-A788-8C81EE61D766}" type="presOf" srcId="{0251A8AA-6AF2-4A52-8EEA-CC4FCAAE6B36}" destId="{0433F42A-2372-4EED-B0FF-9256CD28910D}" srcOrd="0" destOrd="0" presId="urn:microsoft.com/office/officeart/2005/8/layout/process1"/>
    <dgm:cxn modelId="{DCEC20E3-7270-465D-8765-05474243F248}" type="presOf" srcId="{84559351-903D-40AB-941D-570826AEC537}" destId="{118EEB53-17F5-4CF2-8166-5C55102BC12B}" srcOrd="0" destOrd="0" presId="urn:microsoft.com/office/officeart/2005/8/layout/process1"/>
    <dgm:cxn modelId="{964D9475-BC59-4F05-8713-2C5598856906}" srcId="{0251A8AA-6AF2-4A52-8EEA-CC4FCAAE6B36}" destId="{84559351-903D-40AB-941D-570826AEC537}" srcOrd="0" destOrd="0" parTransId="{30D988FF-BEBA-4476-82AF-CA343BB84221}" sibTransId="{00959141-662A-4713-8AE8-1B05B707D1A1}"/>
    <dgm:cxn modelId="{839BB728-1A8D-4461-BC61-A8B299B4D6E7}" type="presParOf" srcId="{0433F42A-2372-4EED-B0FF-9256CD28910D}" destId="{118EEB53-17F5-4CF2-8166-5C55102BC12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51E118-6C9F-491E-9EA1-143407D15780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7672790-BD7E-473F-9A4B-72DD1CFEE798}">
      <dgm:prSet phldrT="[Texto]" custT="1"/>
      <dgm:spPr/>
      <dgm:t>
        <a:bodyPr/>
        <a:lstStyle/>
        <a:p>
          <a:r>
            <a:rPr lang="es-MX" sz="3600" dirty="0"/>
            <a:t>LASEA</a:t>
          </a:r>
        </a:p>
      </dgm:t>
    </dgm:pt>
    <dgm:pt modelId="{EC4ABE9F-3A76-456E-9DAA-B99E9DBFFA7B}" type="parTrans" cxnId="{EF34914A-6339-47D4-A304-5295DC514CCB}">
      <dgm:prSet/>
      <dgm:spPr/>
      <dgm:t>
        <a:bodyPr/>
        <a:lstStyle/>
        <a:p>
          <a:endParaRPr lang="es-MX"/>
        </a:p>
      </dgm:t>
    </dgm:pt>
    <dgm:pt modelId="{CFF3D95C-E445-4EBB-82B1-4C55359B9A7F}" type="sibTrans" cxnId="{EF34914A-6339-47D4-A304-5295DC514CCB}">
      <dgm:prSet/>
      <dgm:spPr/>
      <dgm:t>
        <a:bodyPr/>
        <a:lstStyle/>
        <a:p>
          <a:endParaRPr lang="es-MX"/>
        </a:p>
      </dgm:t>
    </dgm:pt>
    <dgm:pt modelId="{FAC98E29-116E-4C50-BC6C-E9BD3F801A92}">
      <dgm:prSet phldrT="[Texto]" custT="1"/>
      <dgm:spPr/>
      <dgm:t>
        <a:bodyPr/>
        <a:lstStyle/>
        <a:p>
          <a:pPr algn="just"/>
          <a:r>
            <a:rPr lang="es-MX" sz="1600" dirty="0"/>
            <a:t>Multas.</a:t>
          </a:r>
        </a:p>
      </dgm:t>
    </dgm:pt>
    <dgm:pt modelId="{1BD3383A-F973-4D7F-915D-B8115DAF0311}" type="parTrans" cxnId="{83876BC3-91EC-4DC5-91EC-1AC0FD874C63}">
      <dgm:prSet/>
      <dgm:spPr/>
      <dgm:t>
        <a:bodyPr/>
        <a:lstStyle/>
        <a:p>
          <a:endParaRPr lang="es-MX"/>
        </a:p>
      </dgm:t>
    </dgm:pt>
    <dgm:pt modelId="{DB0D80DB-D8A7-420C-978E-5B5FC45EA89F}" type="sibTrans" cxnId="{83876BC3-91EC-4DC5-91EC-1AC0FD874C63}">
      <dgm:prSet/>
      <dgm:spPr/>
      <dgm:t>
        <a:bodyPr/>
        <a:lstStyle/>
        <a:p>
          <a:endParaRPr lang="es-MX"/>
        </a:p>
      </dgm:t>
    </dgm:pt>
    <dgm:pt modelId="{C59155DA-A23B-4B5A-8EEF-77E718E682E4}">
      <dgm:prSet phldrT="[Texto]" custT="1"/>
      <dgm:spPr/>
      <dgm:t>
        <a:bodyPr/>
        <a:lstStyle/>
        <a:p>
          <a:r>
            <a:rPr lang="es-MX" sz="3600" dirty="0"/>
            <a:t>LGEEPA</a:t>
          </a:r>
        </a:p>
      </dgm:t>
    </dgm:pt>
    <dgm:pt modelId="{74A2329C-10F4-44B0-A679-C8F79DA1B3DA}" type="parTrans" cxnId="{A8BEC85F-EF35-4B6C-B0D2-A3E5E06BE8D0}">
      <dgm:prSet/>
      <dgm:spPr/>
      <dgm:t>
        <a:bodyPr/>
        <a:lstStyle/>
        <a:p>
          <a:endParaRPr lang="es-MX"/>
        </a:p>
      </dgm:t>
    </dgm:pt>
    <dgm:pt modelId="{9A82A841-5958-4B0C-8321-59371290BD35}" type="sibTrans" cxnId="{A8BEC85F-EF35-4B6C-B0D2-A3E5E06BE8D0}">
      <dgm:prSet/>
      <dgm:spPr/>
      <dgm:t>
        <a:bodyPr/>
        <a:lstStyle/>
        <a:p>
          <a:endParaRPr lang="es-MX"/>
        </a:p>
      </dgm:t>
    </dgm:pt>
    <dgm:pt modelId="{BDC37706-6FFD-4863-AF44-7058B30BC04F}">
      <dgm:prSet phldrT="[Texto]" custT="1"/>
      <dgm:spPr/>
      <dgm:t>
        <a:bodyPr/>
        <a:lstStyle/>
        <a:p>
          <a:pPr algn="just"/>
          <a:r>
            <a:rPr lang="es-MX" sz="1600" dirty="0"/>
            <a:t>Suspensión o revocación de las licencias autorizaciones, permisos y registros.</a:t>
          </a:r>
        </a:p>
      </dgm:t>
    </dgm:pt>
    <dgm:pt modelId="{899AB5A2-6908-49C2-AFE2-1ADF915B5D7C}" type="parTrans" cxnId="{D6587BF2-961D-4812-B772-124F683CF604}">
      <dgm:prSet/>
      <dgm:spPr/>
      <dgm:t>
        <a:bodyPr/>
        <a:lstStyle/>
        <a:p>
          <a:endParaRPr lang="es-MX"/>
        </a:p>
      </dgm:t>
    </dgm:pt>
    <dgm:pt modelId="{873B84F7-AA24-42E4-A5C4-AAFFBAA122E0}" type="sibTrans" cxnId="{D6587BF2-961D-4812-B772-124F683CF604}">
      <dgm:prSet/>
      <dgm:spPr/>
      <dgm:t>
        <a:bodyPr/>
        <a:lstStyle/>
        <a:p>
          <a:endParaRPr lang="es-MX"/>
        </a:p>
      </dgm:t>
    </dgm:pt>
    <dgm:pt modelId="{29CEFAE1-3209-4346-9EB4-72E50DC1E048}">
      <dgm:prSet phldrT="[Texto]" custT="1"/>
      <dgm:spPr/>
      <dgm:t>
        <a:bodyPr/>
        <a:lstStyle/>
        <a:p>
          <a:pPr algn="just"/>
          <a:r>
            <a:rPr lang="es-MX" sz="1600" dirty="0"/>
            <a:t>Amonestaciones, suspensión, remoción o inhabilitación del personal que preste sus servicios aun asignatario o contratista.</a:t>
          </a:r>
        </a:p>
      </dgm:t>
    </dgm:pt>
    <dgm:pt modelId="{9F12D5AC-EA9B-4A94-85F7-237532E5D583}" type="parTrans" cxnId="{A71D017E-675D-498C-8D06-1865BBF56208}">
      <dgm:prSet/>
      <dgm:spPr/>
      <dgm:t>
        <a:bodyPr/>
        <a:lstStyle/>
        <a:p>
          <a:endParaRPr lang="es-MX"/>
        </a:p>
      </dgm:t>
    </dgm:pt>
    <dgm:pt modelId="{1CD126B4-5FF9-467F-85E9-98E59932EFF6}" type="sibTrans" cxnId="{A71D017E-675D-498C-8D06-1865BBF56208}">
      <dgm:prSet/>
      <dgm:spPr/>
      <dgm:t>
        <a:bodyPr/>
        <a:lstStyle/>
        <a:p>
          <a:endParaRPr lang="es-MX"/>
        </a:p>
      </dgm:t>
    </dgm:pt>
    <dgm:pt modelId="{0EF2947E-358F-4624-8AB6-E264E2EE595D}">
      <dgm:prSet/>
      <dgm:spPr/>
      <dgm:t>
        <a:bodyPr/>
        <a:lstStyle/>
        <a:p>
          <a:r>
            <a:rPr lang="es-MX" dirty="0"/>
            <a:t>Multa</a:t>
          </a:r>
        </a:p>
      </dgm:t>
    </dgm:pt>
    <dgm:pt modelId="{48684D73-3899-4ED0-8C50-3C431D22CA88}" type="parTrans" cxnId="{4C0F44DC-55B8-4BBA-8E34-578BB941ADC0}">
      <dgm:prSet/>
      <dgm:spPr/>
      <dgm:t>
        <a:bodyPr/>
        <a:lstStyle/>
        <a:p>
          <a:endParaRPr lang="es-MX"/>
        </a:p>
      </dgm:t>
    </dgm:pt>
    <dgm:pt modelId="{2A073972-5E50-4DD3-A2B5-F6172ECA60DB}" type="sibTrans" cxnId="{4C0F44DC-55B8-4BBA-8E34-578BB941ADC0}">
      <dgm:prSet/>
      <dgm:spPr/>
      <dgm:t>
        <a:bodyPr/>
        <a:lstStyle/>
        <a:p>
          <a:endParaRPr lang="es-MX"/>
        </a:p>
      </dgm:t>
    </dgm:pt>
    <dgm:pt modelId="{544E27DB-4798-4175-9C0E-FD47B652CCD3}">
      <dgm:prSet/>
      <dgm:spPr/>
      <dgm:t>
        <a:bodyPr/>
        <a:lstStyle/>
        <a:p>
          <a:r>
            <a:rPr lang="es-MX" dirty="0"/>
            <a:t>Clausura temporal o definitiva, total o parcial.</a:t>
          </a:r>
        </a:p>
      </dgm:t>
    </dgm:pt>
    <dgm:pt modelId="{16BC4903-4177-4257-8728-34714CA94395}" type="parTrans" cxnId="{39C73C79-956B-4DC2-98B4-C9A8C9AF50E5}">
      <dgm:prSet/>
      <dgm:spPr/>
      <dgm:t>
        <a:bodyPr/>
        <a:lstStyle/>
        <a:p>
          <a:endParaRPr lang="es-MX"/>
        </a:p>
      </dgm:t>
    </dgm:pt>
    <dgm:pt modelId="{3911AF64-FBFF-4828-AB2F-F951411133F9}" type="sibTrans" cxnId="{39C73C79-956B-4DC2-98B4-C9A8C9AF50E5}">
      <dgm:prSet/>
      <dgm:spPr/>
      <dgm:t>
        <a:bodyPr/>
        <a:lstStyle/>
        <a:p>
          <a:endParaRPr lang="es-MX"/>
        </a:p>
      </dgm:t>
    </dgm:pt>
    <dgm:pt modelId="{BB85FC69-6D23-496A-894C-280068670DD5}">
      <dgm:prSet/>
      <dgm:spPr/>
      <dgm:t>
        <a:bodyPr/>
        <a:lstStyle/>
        <a:p>
          <a:r>
            <a:rPr lang="es-MX" dirty="0"/>
            <a:t>Arresto administrativo hasta por 36 horas.</a:t>
          </a:r>
        </a:p>
      </dgm:t>
    </dgm:pt>
    <dgm:pt modelId="{15CA0804-DCC4-4255-A6C6-14DDD32C0A39}" type="parTrans" cxnId="{ED612C6C-5F90-4185-88C6-23C2462D97A7}">
      <dgm:prSet/>
      <dgm:spPr/>
      <dgm:t>
        <a:bodyPr/>
        <a:lstStyle/>
        <a:p>
          <a:endParaRPr lang="es-MX"/>
        </a:p>
      </dgm:t>
    </dgm:pt>
    <dgm:pt modelId="{21B76878-2EBA-4E15-8127-88418A43BD7E}" type="sibTrans" cxnId="{ED612C6C-5F90-4185-88C6-23C2462D97A7}">
      <dgm:prSet/>
      <dgm:spPr/>
      <dgm:t>
        <a:bodyPr/>
        <a:lstStyle/>
        <a:p>
          <a:endParaRPr lang="es-MX"/>
        </a:p>
      </dgm:t>
    </dgm:pt>
    <dgm:pt modelId="{8DE0DF86-1B6A-4385-9D4E-24CD5B7030B0}">
      <dgm:prSet/>
      <dgm:spPr/>
      <dgm:t>
        <a:bodyPr/>
        <a:lstStyle/>
        <a:p>
          <a:r>
            <a:rPr lang="es-MX" dirty="0"/>
            <a:t>Decomiso de instrumentos, ejemplares, productos o subproductos, directamente relacionados con infracciones a recursos forestales, especies de flora y fauna silvestre o recursos genéticos, conforme a lo previsto en esta Ley.</a:t>
          </a:r>
        </a:p>
      </dgm:t>
    </dgm:pt>
    <dgm:pt modelId="{2574EE1A-9712-497A-B457-812CA56C9597}" type="parTrans" cxnId="{3607F693-79B5-4048-83E1-9F188CE97610}">
      <dgm:prSet/>
      <dgm:spPr/>
      <dgm:t>
        <a:bodyPr/>
        <a:lstStyle/>
        <a:p>
          <a:endParaRPr lang="es-MX"/>
        </a:p>
      </dgm:t>
    </dgm:pt>
    <dgm:pt modelId="{B5BA60F4-C008-4105-968E-0656B8F6A4BC}" type="sibTrans" cxnId="{3607F693-79B5-4048-83E1-9F188CE97610}">
      <dgm:prSet/>
      <dgm:spPr/>
      <dgm:t>
        <a:bodyPr/>
        <a:lstStyle/>
        <a:p>
          <a:endParaRPr lang="es-MX"/>
        </a:p>
      </dgm:t>
    </dgm:pt>
    <dgm:pt modelId="{F6CE9C89-264B-4B89-875D-19409C96996D}">
      <dgm:prSet/>
      <dgm:spPr/>
      <dgm:t>
        <a:bodyPr/>
        <a:lstStyle/>
        <a:p>
          <a:r>
            <a:rPr lang="es-MX" dirty="0"/>
            <a:t>Suspensión o revocación de las concesiones, licencias, permisos o autorizaciones correspondientes.</a:t>
          </a:r>
        </a:p>
      </dgm:t>
    </dgm:pt>
    <dgm:pt modelId="{99A42D3D-DC86-44B0-83E0-EEC6CE73C751}" type="parTrans" cxnId="{4DB0B876-B717-469C-ADCD-98769465AA27}">
      <dgm:prSet/>
      <dgm:spPr/>
      <dgm:t>
        <a:bodyPr/>
        <a:lstStyle/>
        <a:p>
          <a:endParaRPr lang="es-MX"/>
        </a:p>
      </dgm:t>
    </dgm:pt>
    <dgm:pt modelId="{759204D0-21E3-40E0-A3FA-E4D880FDBD36}" type="sibTrans" cxnId="{4DB0B876-B717-469C-ADCD-98769465AA27}">
      <dgm:prSet/>
      <dgm:spPr/>
      <dgm:t>
        <a:bodyPr/>
        <a:lstStyle/>
        <a:p>
          <a:endParaRPr lang="es-MX"/>
        </a:p>
      </dgm:t>
    </dgm:pt>
    <dgm:pt modelId="{637E404B-A56E-49B7-90E8-3A1CF1F48DC8}" type="pres">
      <dgm:prSet presAssocID="{B651E118-6C9F-491E-9EA1-143407D1578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29E84353-F422-4643-A9ED-0C1BC7C8B0E9}" type="pres">
      <dgm:prSet presAssocID="{07672790-BD7E-473F-9A4B-72DD1CFEE798}" presName="linNode" presStyleCnt="0"/>
      <dgm:spPr/>
    </dgm:pt>
    <dgm:pt modelId="{F5A92D67-890D-40A2-8F83-92AD9CF7F755}" type="pres">
      <dgm:prSet presAssocID="{07672790-BD7E-473F-9A4B-72DD1CFEE798}" presName="parentShp" presStyleLbl="node1" presStyleIdx="0" presStyleCnt="2" custScaleX="56448" custScaleY="5131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06264E7-8FE1-4781-B695-931B37EA21E8}" type="pres">
      <dgm:prSet presAssocID="{07672790-BD7E-473F-9A4B-72DD1CFEE798}" presName="childShp" presStyleLbl="bgAccFollowNode1" presStyleIdx="0" presStyleCnt="2" custScaleX="132176" custScaleY="6015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55C1BE7-5677-4D5F-8A1B-E769E8F941EA}" type="pres">
      <dgm:prSet presAssocID="{CFF3D95C-E445-4EBB-82B1-4C55359B9A7F}" presName="spacing" presStyleCnt="0"/>
      <dgm:spPr/>
    </dgm:pt>
    <dgm:pt modelId="{9D36DA7C-34FE-4F12-B730-E3A1F59930F3}" type="pres">
      <dgm:prSet presAssocID="{C59155DA-A23B-4B5A-8EEF-77E718E682E4}" presName="linNode" presStyleCnt="0"/>
      <dgm:spPr/>
    </dgm:pt>
    <dgm:pt modelId="{19375775-B731-4CDB-BF15-20BAC9D4E668}" type="pres">
      <dgm:prSet presAssocID="{C59155DA-A23B-4B5A-8EEF-77E718E682E4}" presName="parentShp" presStyleLbl="node1" presStyleIdx="1" presStyleCnt="2" custScaleX="56448" custScaleY="7513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7AE3C98-5775-46FE-9A7F-72040B52CE23}" type="pres">
      <dgm:prSet presAssocID="{C59155DA-A23B-4B5A-8EEF-77E718E682E4}" presName="childShp" presStyleLbl="bgAccFollowNode1" presStyleIdx="1" presStyleCnt="2" custScaleX="13201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C0F44DC-55B8-4BBA-8E34-578BB941ADC0}" srcId="{C59155DA-A23B-4B5A-8EEF-77E718E682E4}" destId="{0EF2947E-358F-4624-8AB6-E264E2EE595D}" srcOrd="0" destOrd="0" parTransId="{48684D73-3899-4ED0-8C50-3C431D22CA88}" sibTransId="{2A073972-5E50-4DD3-A2B5-F6172ECA60DB}"/>
    <dgm:cxn modelId="{39C73C79-956B-4DC2-98B4-C9A8C9AF50E5}" srcId="{C59155DA-A23B-4B5A-8EEF-77E718E682E4}" destId="{544E27DB-4798-4175-9C0E-FD47B652CCD3}" srcOrd="1" destOrd="0" parTransId="{16BC4903-4177-4257-8728-34714CA94395}" sibTransId="{3911AF64-FBFF-4828-AB2F-F951411133F9}"/>
    <dgm:cxn modelId="{6347BDBE-E9AE-4353-986E-9DAF7D21CB5B}" type="presOf" srcId="{BDC37706-6FFD-4863-AF44-7058B30BC04F}" destId="{006264E7-8FE1-4781-B695-931B37EA21E8}" srcOrd="0" destOrd="1" presId="urn:microsoft.com/office/officeart/2005/8/layout/vList6"/>
    <dgm:cxn modelId="{92EDED1D-2D9E-46F4-BEF7-F26BCFFB24AE}" type="presOf" srcId="{B651E118-6C9F-491E-9EA1-143407D15780}" destId="{637E404B-A56E-49B7-90E8-3A1CF1F48DC8}" srcOrd="0" destOrd="0" presId="urn:microsoft.com/office/officeart/2005/8/layout/vList6"/>
    <dgm:cxn modelId="{A9A00438-5B04-42B3-A1C1-F156899BE4FE}" type="presOf" srcId="{F6CE9C89-264B-4B89-875D-19409C96996D}" destId="{C7AE3C98-5775-46FE-9A7F-72040B52CE23}" srcOrd="0" destOrd="4" presId="urn:microsoft.com/office/officeart/2005/8/layout/vList6"/>
    <dgm:cxn modelId="{14018E05-5312-4181-B42C-4F18DADF4D33}" type="presOf" srcId="{8DE0DF86-1B6A-4385-9D4E-24CD5B7030B0}" destId="{C7AE3C98-5775-46FE-9A7F-72040B52CE23}" srcOrd="0" destOrd="3" presId="urn:microsoft.com/office/officeart/2005/8/layout/vList6"/>
    <dgm:cxn modelId="{A8BEC85F-EF35-4B6C-B0D2-A3E5E06BE8D0}" srcId="{B651E118-6C9F-491E-9EA1-143407D15780}" destId="{C59155DA-A23B-4B5A-8EEF-77E718E682E4}" srcOrd="1" destOrd="0" parTransId="{74A2329C-10F4-44B0-A679-C8F79DA1B3DA}" sibTransId="{9A82A841-5958-4B0C-8321-59371290BD35}"/>
    <dgm:cxn modelId="{A71D017E-675D-498C-8D06-1865BBF56208}" srcId="{07672790-BD7E-473F-9A4B-72DD1CFEE798}" destId="{29CEFAE1-3209-4346-9EB4-72E50DC1E048}" srcOrd="2" destOrd="0" parTransId="{9F12D5AC-EA9B-4A94-85F7-237532E5D583}" sibTransId="{1CD126B4-5FF9-467F-85E9-98E59932EFF6}"/>
    <dgm:cxn modelId="{C9DC98CD-E37B-4794-BDC2-CE5A88D81CF0}" type="presOf" srcId="{BB85FC69-6D23-496A-894C-280068670DD5}" destId="{C7AE3C98-5775-46FE-9A7F-72040B52CE23}" srcOrd="0" destOrd="2" presId="urn:microsoft.com/office/officeart/2005/8/layout/vList6"/>
    <dgm:cxn modelId="{C23C106B-DAF2-4E26-A12F-D71183FA88E2}" type="presOf" srcId="{29CEFAE1-3209-4346-9EB4-72E50DC1E048}" destId="{006264E7-8FE1-4781-B695-931B37EA21E8}" srcOrd="0" destOrd="2" presId="urn:microsoft.com/office/officeart/2005/8/layout/vList6"/>
    <dgm:cxn modelId="{7F8810E8-AD10-4FE7-8652-DD7D26568651}" type="presOf" srcId="{07672790-BD7E-473F-9A4B-72DD1CFEE798}" destId="{F5A92D67-890D-40A2-8F83-92AD9CF7F755}" srcOrd="0" destOrd="0" presId="urn:microsoft.com/office/officeart/2005/8/layout/vList6"/>
    <dgm:cxn modelId="{D6587BF2-961D-4812-B772-124F683CF604}" srcId="{07672790-BD7E-473F-9A4B-72DD1CFEE798}" destId="{BDC37706-6FFD-4863-AF44-7058B30BC04F}" srcOrd="1" destOrd="0" parTransId="{899AB5A2-6908-49C2-AFE2-1ADF915B5D7C}" sibTransId="{873B84F7-AA24-42E4-A5C4-AAFFBAA122E0}"/>
    <dgm:cxn modelId="{1E7CA6D8-2068-4911-8517-DF7EA4F4328E}" type="presOf" srcId="{544E27DB-4798-4175-9C0E-FD47B652CCD3}" destId="{C7AE3C98-5775-46FE-9A7F-72040B52CE23}" srcOrd="0" destOrd="1" presId="urn:microsoft.com/office/officeart/2005/8/layout/vList6"/>
    <dgm:cxn modelId="{EB44BE51-B2B9-483E-BB21-9B79E185C13A}" type="presOf" srcId="{0EF2947E-358F-4624-8AB6-E264E2EE595D}" destId="{C7AE3C98-5775-46FE-9A7F-72040B52CE23}" srcOrd="0" destOrd="0" presId="urn:microsoft.com/office/officeart/2005/8/layout/vList6"/>
    <dgm:cxn modelId="{C3EBF89D-F382-4136-8823-27E2754663D6}" type="presOf" srcId="{C59155DA-A23B-4B5A-8EEF-77E718E682E4}" destId="{19375775-B731-4CDB-BF15-20BAC9D4E668}" srcOrd="0" destOrd="0" presId="urn:microsoft.com/office/officeart/2005/8/layout/vList6"/>
    <dgm:cxn modelId="{4DB0B876-B717-469C-ADCD-98769465AA27}" srcId="{C59155DA-A23B-4B5A-8EEF-77E718E682E4}" destId="{F6CE9C89-264B-4B89-875D-19409C96996D}" srcOrd="4" destOrd="0" parTransId="{99A42D3D-DC86-44B0-83E0-EEC6CE73C751}" sibTransId="{759204D0-21E3-40E0-A3FA-E4D880FDBD36}"/>
    <dgm:cxn modelId="{EF34914A-6339-47D4-A304-5295DC514CCB}" srcId="{B651E118-6C9F-491E-9EA1-143407D15780}" destId="{07672790-BD7E-473F-9A4B-72DD1CFEE798}" srcOrd="0" destOrd="0" parTransId="{EC4ABE9F-3A76-456E-9DAA-B99E9DBFFA7B}" sibTransId="{CFF3D95C-E445-4EBB-82B1-4C55359B9A7F}"/>
    <dgm:cxn modelId="{4FAC5A9D-B6EF-4014-845A-CCAD7C9D9B4A}" type="presOf" srcId="{FAC98E29-116E-4C50-BC6C-E9BD3F801A92}" destId="{006264E7-8FE1-4781-B695-931B37EA21E8}" srcOrd="0" destOrd="0" presId="urn:microsoft.com/office/officeart/2005/8/layout/vList6"/>
    <dgm:cxn modelId="{ED612C6C-5F90-4185-88C6-23C2462D97A7}" srcId="{C59155DA-A23B-4B5A-8EEF-77E718E682E4}" destId="{BB85FC69-6D23-496A-894C-280068670DD5}" srcOrd="2" destOrd="0" parTransId="{15CA0804-DCC4-4255-A6C6-14DDD32C0A39}" sibTransId="{21B76878-2EBA-4E15-8127-88418A43BD7E}"/>
    <dgm:cxn modelId="{3607F693-79B5-4048-83E1-9F188CE97610}" srcId="{C59155DA-A23B-4B5A-8EEF-77E718E682E4}" destId="{8DE0DF86-1B6A-4385-9D4E-24CD5B7030B0}" srcOrd="3" destOrd="0" parTransId="{2574EE1A-9712-497A-B457-812CA56C9597}" sibTransId="{B5BA60F4-C008-4105-968E-0656B8F6A4BC}"/>
    <dgm:cxn modelId="{83876BC3-91EC-4DC5-91EC-1AC0FD874C63}" srcId="{07672790-BD7E-473F-9A4B-72DD1CFEE798}" destId="{FAC98E29-116E-4C50-BC6C-E9BD3F801A92}" srcOrd="0" destOrd="0" parTransId="{1BD3383A-F973-4D7F-915D-B8115DAF0311}" sibTransId="{DB0D80DB-D8A7-420C-978E-5B5FC45EA89F}"/>
    <dgm:cxn modelId="{50442A8D-4B9C-4B67-BB07-C7C23CC0A6D7}" type="presParOf" srcId="{637E404B-A56E-49B7-90E8-3A1CF1F48DC8}" destId="{29E84353-F422-4643-A9ED-0C1BC7C8B0E9}" srcOrd="0" destOrd="0" presId="urn:microsoft.com/office/officeart/2005/8/layout/vList6"/>
    <dgm:cxn modelId="{3F063D03-F770-4029-893E-6A54C69B2C6E}" type="presParOf" srcId="{29E84353-F422-4643-A9ED-0C1BC7C8B0E9}" destId="{F5A92D67-890D-40A2-8F83-92AD9CF7F755}" srcOrd="0" destOrd="0" presId="urn:microsoft.com/office/officeart/2005/8/layout/vList6"/>
    <dgm:cxn modelId="{E660936B-D3C5-46BD-9ECD-B356BA85157D}" type="presParOf" srcId="{29E84353-F422-4643-A9ED-0C1BC7C8B0E9}" destId="{006264E7-8FE1-4781-B695-931B37EA21E8}" srcOrd="1" destOrd="0" presId="urn:microsoft.com/office/officeart/2005/8/layout/vList6"/>
    <dgm:cxn modelId="{14CE3224-8841-4ADD-8F6E-B7512EC2D39F}" type="presParOf" srcId="{637E404B-A56E-49B7-90E8-3A1CF1F48DC8}" destId="{A55C1BE7-5677-4D5F-8A1B-E769E8F941EA}" srcOrd="1" destOrd="0" presId="urn:microsoft.com/office/officeart/2005/8/layout/vList6"/>
    <dgm:cxn modelId="{081F4373-DF87-47F5-8327-C39FB85E7836}" type="presParOf" srcId="{637E404B-A56E-49B7-90E8-3A1CF1F48DC8}" destId="{9D36DA7C-34FE-4F12-B730-E3A1F59930F3}" srcOrd="2" destOrd="0" presId="urn:microsoft.com/office/officeart/2005/8/layout/vList6"/>
    <dgm:cxn modelId="{69D918D1-7484-4978-AC95-FB7DAC5CCAB5}" type="presParOf" srcId="{9D36DA7C-34FE-4F12-B730-E3A1F59930F3}" destId="{19375775-B731-4CDB-BF15-20BAC9D4E668}" srcOrd="0" destOrd="0" presId="urn:microsoft.com/office/officeart/2005/8/layout/vList6"/>
    <dgm:cxn modelId="{3C0A9610-F932-40A1-AD33-022C9BEB0BE8}" type="presParOf" srcId="{9D36DA7C-34FE-4F12-B730-E3A1F59930F3}" destId="{C7AE3C98-5775-46FE-9A7F-72040B52CE2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51E118-6C9F-491E-9EA1-143407D15780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238B1BD0-FDC9-4CDA-B614-EE9C40EADA94}">
      <dgm:prSet phldrT="[Texto]" custT="1"/>
      <dgm:spPr/>
      <dgm:t>
        <a:bodyPr/>
        <a:lstStyle/>
        <a:p>
          <a:r>
            <a:rPr lang="es-MX" sz="3600" dirty="0"/>
            <a:t>LFMN</a:t>
          </a:r>
        </a:p>
      </dgm:t>
    </dgm:pt>
    <dgm:pt modelId="{07406CA2-324D-436E-9736-552CA0484A74}" type="parTrans" cxnId="{F64EE042-7436-4D28-8CF2-D63BF66BA00F}">
      <dgm:prSet/>
      <dgm:spPr/>
      <dgm:t>
        <a:bodyPr/>
        <a:lstStyle/>
        <a:p>
          <a:endParaRPr lang="es-MX"/>
        </a:p>
      </dgm:t>
    </dgm:pt>
    <dgm:pt modelId="{D5743509-EB8B-4538-9567-E0E2755F822B}" type="sibTrans" cxnId="{F64EE042-7436-4D28-8CF2-D63BF66BA00F}">
      <dgm:prSet/>
      <dgm:spPr/>
      <dgm:t>
        <a:bodyPr/>
        <a:lstStyle/>
        <a:p>
          <a:endParaRPr lang="es-MX"/>
        </a:p>
      </dgm:t>
    </dgm:pt>
    <dgm:pt modelId="{920BBD9A-F760-476E-8A43-CB7A6164DF7F}">
      <dgm:prSet phldrT="[Texto]"/>
      <dgm:spPr/>
      <dgm:t>
        <a:bodyPr/>
        <a:lstStyle/>
        <a:p>
          <a:r>
            <a:rPr lang="es-MX" dirty="0"/>
            <a:t>Multa.</a:t>
          </a:r>
        </a:p>
      </dgm:t>
    </dgm:pt>
    <dgm:pt modelId="{855F2B99-4FB4-438C-B500-8B50540BF547}" type="parTrans" cxnId="{7E698435-D390-4F5C-A457-D0EE6FA4F1FC}">
      <dgm:prSet/>
      <dgm:spPr/>
      <dgm:t>
        <a:bodyPr/>
        <a:lstStyle/>
        <a:p>
          <a:endParaRPr lang="es-MX"/>
        </a:p>
      </dgm:t>
    </dgm:pt>
    <dgm:pt modelId="{46268F1E-B74D-4D3B-9533-90CABEC8E1FD}" type="sibTrans" cxnId="{7E698435-D390-4F5C-A457-D0EE6FA4F1FC}">
      <dgm:prSet/>
      <dgm:spPr/>
      <dgm:t>
        <a:bodyPr/>
        <a:lstStyle/>
        <a:p>
          <a:endParaRPr lang="es-MX"/>
        </a:p>
      </dgm:t>
    </dgm:pt>
    <dgm:pt modelId="{03410ECC-330E-442B-B762-B0775228EF31}">
      <dgm:prSet phldrT="[Texto]" custT="1"/>
      <dgm:spPr/>
      <dgm:t>
        <a:bodyPr/>
        <a:lstStyle/>
        <a:p>
          <a:r>
            <a:rPr lang="es-MX" sz="3600" dirty="0"/>
            <a:t>LFPA</a:t>
          </a:r>
        </a:p>
      </dgm:t>
    </dgm:pt>
    <dgm:pt modelId="{CE786582-C767-4DED-9851-F1D72B557525}" type="parTrans" cxnId="{3EA02E57-22F5-410E-98DC-E28D6B566872}">
      <dgm:prSet/>
      <dgm:spPr/>
      <dgm:t>
        <a:bodyPr/>
        <a:lstStyle/>
        <a:p>
          <a:endParaRPr lang="es-MX"/>
        </a:p>
      </dgm:t>
    </dgm:pt>
    <dgm:pt modelId="{D0F8F71E-FDFA-42BB-964B-E7A58B42CF37}" type="sibTrans" cxnId="{3EA02E57-22F5-410E-98DC-E28D6B566872}">
      <dgm:prSet/>
      <dgm:spPr/>
      <dgm:t>
        <a:bodyPr/>
        <a:lstStyle/>
        <a:p>
          <a:endParaRPr lang="es-MX"/>
        </a:p>
      </dgm:t>
    </dgm:pt>
    <dgm:pt modelId="{81466E1B-AB40-44DC-A129-8A94C46C9BD9}">
      <dgm:prSet phldrT="[Texto]"/>
      <dgm:spPr/>
      <dgm:t>
        <a:bodyPr/>
        <a:lstStyle/>
        <a:p>
          <a:r>
            <a:rPr lang="es-MX" dirty="0"/>
            <a:t>Amonestaciones con apercibimiento.</a:t>
          </a:r>
        </a:p>
      </dgm:t>
    </dgm:pt>
    <dgm:pt modelId="{E0081612-0C3F-4B14-9585-C61C371E42CD}" type="parTrans" cxnId="{8C5DACD7-519A-4A11-A302-A7DF97345221}">
      <dgm:prSet/>
      <dgm:spPr/>
      <dgm:t>
        <a:bodyPr/>
        <a:lstStyle/>
        <a:p>
          <a:endParaRPr lang="es-MX"/>
        </a:p>
      </dgm:t>
    </dgm:pt>
    <dgm:pt modelId="{EB9B3076-E431-43EF-B44F-39768DAC35E2}" type="sibTrans" cxnId="{8C5DACD7-519A-4A11-A302-A7DF97345221}">
      <dgm:prSet/>
      <dgm:spPr/>
      <dgm:t>
        <a:bodyPr/>
        <a:lstStyle/>
        <a:p>
          <a:endParaRPr lang="es-MX"/>
        </a:p>
      </dgm:t>
    </dgm:pt>
    <dgm:pt modelId="{4CB51A17-22F2-4C2C-AEF0-74C1556A7F39}">
      <dgm:prSet phldrT="[Texto]"/>
      <dgm:spPr/>
      <dgm:t>
        <a:bodyPr/>
        <a:lstStyle/>
        <a:p>
          <a:r>
            <a:rPr lang="es-MX" dirty="0"/>
            <a:t>Multa.</a:t>
          </a:r>
        </a:p>
      </dgm:t>
    </dgm:pt>
    <dgm:pt modelId="{8B7BA4DD-541F-4922-B262-D17A0D9C619D}" type="parTrans" cxnId="{B91F0B45-274A-4567-97AD-DA9FF34B827B}">
      <dgm:prSet/>
      <dgm:spPr/>
      <dgm:t>
        <a:bodyPr/>
        <a:lstStyle/>
        <a:p>
          <a:endParaRPr lang="es-MX"/>
        </a:p>
      </dgm:t>
    </dgm:pt>
    <dgm:pt modelId="{E27418E3-8B25-485A-85D0-05BB0EEB61EE}" type="sibTrans" cxnId="{B91F0B45-274A-4567-97AD-DA9FF34B827B}">
      <dgm:prSet/>
      <dgm:spPr/>
      <dgm:t>
        <a:bodyPr/>
        <a:lstStyle/>
        <a:p>
          <a:endParaRPr lang="es-MX"/>
        </a:p>
      </dgm:t>
    </dgm:pt>
    <dgm:pt modelId="{F25DE9FD-BBF1-4A88-A657-0ABB4A729104}">
      <dgm:prSet phldrT="[Texto]"/>
      <dgm:spPr/>
      <dgm:t>
        <a:bodyPr/>
        <a:lstStyle/>
        <a:p>
          <a:r>
            <a:rPr lang="es-MX" dirty="0"/>
            <a:t>Arresto hasta por 36 horas.</a:t>
          </a:r>
        </a:p>
      </dgm:t>
    </dgm:pt>
    <dgm:pt modelId="{310BF322-AA85-4D2F-AF9E-16A3E2A46A2B}" type="parTrans" cxnId="{0368C7F8-DE61-4A40-A8FC-24491C6ECE2F}">
      <dgm:prSet/>
      <dgm:spPr/>
      <dgm:t>
        <a:bodyPr/>
        <a:lstStyle/>
        <a:p>
          <a:endParaRPr lang="es-MX"/>
        </a:p>
      </dgm:t>
    </dgm:pt>
    <dgm:pt modelId="{40F0CA3A-36A1-4D7F-B85D-4EAD12C43776}" type="sibTrans" cxnId="{0368C7F8-DE61-4A40-A8FC-24491C6ECE2F}">
      <dgm:prSet/>
      <dgm:spPr/>
      <dgm:t>
        <a:bodyPr/>
        <a:lstStyle/>
        <a:p>
          <a:endParaRPr lang="es-MX"/>
        </a:p>
      </dgm:t>
    </dgm:pt>
    <dgm:pt modelId="{6EC640A6-2A12-4A1F-A3B2-13B39263423E}">
      <dgm:prSet phldrT="[Texto]"/>
      <dgm:spPr/>
      <dgm:t>
        <a:bodyPr/>
        <a:lstStyle/>
        <a:p>
          <a:r>
            <a:rPr lang="es-MX" dirty="0"/>
            <a:t>Clausura Temporal o permanente, parcial o total.</a:t>
          </a:r>
        </a:p>
      </dgm:t>
    </dgm:pt>
    <dgm:pt modelId="{111DC2E4-84E3-4BD4-88CE-0697D9DF0964}" type="parTrans" cxnId="{8B0ED946-C3D0-4AD2-A6B5-457D1AB6177F}">
      <dgm:prSet/>
      <dgm:spPr/>
      <dgm:t>
        <a:bodyPr/>
        <a:lstStyle/>
        <a:p>
          <a:endParaRPr lang="es-MX"/>
        </a:p>
      </dgm:t>
    </dgm:pt>
    <dgm:pt modelId="{08783490-2FA0-493B-AD10-2C4077694050}" type="sibTrans" cxnId="{8B0ED946-C3D0-4AD2-A6B5-457D1AB6177F}">
      <dgm:prSet/>
      <dgm:spPr/>
      <dgm:t>
        <a:bodyPr/>
        <a:lstStyle/>
        <a:p>
          <a:endParaRPr lang="es-MX"/>
        </a:p>
      </dgm:t>
    </dgm:pt>
    <dgm:pt modelId="{D350B816-1632-4F44-92F4-D70752513CB0}">
      <dgm:prSet phldrT="[Texto]"/>
      <dgm:spPr/>
      <dgm:t>
        <a:bodyPr/>
        <a:lstStyle/>
        <a:p>
          <a:r>
            <a:rPr lang="es-MX" dirty="0"/>
            <a:t>Las demás que señalen las leyes o reglamentos..</a:t>
          </a:r>
        </a:p>
      </dgm:t>
    </dgm:pt>
    <dgm:pt modelId="{041A9006-A774-40BE-97FC-44C90CFD5EB6}" type="parTrans" cxnId="{24185B8B-28CF-4371-8CD6-D767096016F9}">
      <dgm:prSet/>
      <dgm:spPr/>
      <dgm:t>
        <a:bodyPr/>
        <a:lstStyle/>
        <a:p>
          <a:endParaRPr lang="es-MX"/>
        </a:p>
      </dgm:t>
    </dgm:pt>
    <dgm:pt modelId="{81447052-7365-40EE-AFF0-208EDD532975}" type="sibTrans" cxnId="{24185B8B-28CF-4371-8CD6-D767096016F9}">
      <dgm:prSet/>
      <dgm:spPr/>
      <dgm:t>
        <a:bodyPr/>
        <a:lstStyle/>
        <a:p>
          <a:endParaRPr lang="es-MX"/>
        </a:p>
      </dgm:t>
    </dgm:pt>
    <dgm:pt modelId="{2EFBFC55-2A83-4C9B-A44D-80620A9A69D0}">
      <dgm:prSet phldrT="[Texto]"/>
      <dgm:spPr/>
      <dgm:t>
        <a:bodyPr/>
        <a:lstStyle/>
        <a:p>
          <a:r>
            <a:rPr lang="es-MX" dirty="0"/>
            <a:t>Multa adicional por cada día que persista la infracción. </a:t>
          </a:r>
        </a:p>
      </dgm:t>
    </dgm:pt>
    <dgm:pt modelId="{3D1D6A7F-3CFE-4672-9901-A89D01DEC771}" type="parTrans" cxnId="{048D6AFC-5DE9-4C8F-BA61-9EA288C7CE80}">
      <dgm:prSet/>
      <dgm:spPr/>
      <dgm:t>
        <a:bodyPr/>
        <a:lstStyle/>
        <a:p>
          <a:endParaRPr lang="es-MX"/>
        </a:p>
      </dgm:t>
    </dgm:pt>
    <dgm:pt modelId="{7A0E6FD7-F542-4B08-B493-980007647858}" type="sibTrans" cxnId="{048D6AFC-5DE9-4C8F-BA61-9EA288C7CE80}">
      <dgm:prSet/>
      <dgm:spPr/>
      <dgm:t>
        <a:bodyPr/>
        <a:lstStyle/>
        <a:p>
          <a:endParaRPr lang="es-MX"/>
        </a:p>
      </dgm:t>
    </dgm:pt>
    <dgm:pt modelId="{F31871E5-722D-499B-A4A0-5C866EA72DDA}">
      <dgm:prSet phldrT="[Texto]"/>
      <dgm:spPr/>
      <dgm:t>
        <a:bodyPr/>
        <a:lstStyle/>
        <a:p>
          <a:r>
            <a:rPr lang="es-MX" dirty="0"/>
            <a:t>Clausura temporal o definitiva, que podrá ser parcial o total.</a:t>
          </a:r>
        </a:p>
      </dgm:t>
    </dgm:pt>
    <dgm:pt modelId="{91458C61-48B4-4340-A274-54035EA8F1E2}" type="parTrans" cxnId="{2A4FC5F5-5EAC-4C42-86D7-B1EBB0F93FEC}">
      <dgm:prSet/>
      <dgm:spPr/>
      <dgm:t>
        <a:bodyPr/>
        <a:lstStyle/>
        <a:p>
          <a:endParaRPr lang="es-MX"/>
        </a:p>
      </dgm:t>
    </dgm:pt>
    <dgm:pt modelId="{2AB0CF47-7ED6-4480-BD28-7DA029AC1DD2}" type="sibTrans" cxnId="{2A4FC5F5-5EAC-4C42-86D7-B1EBB0F93FEC}">
      <dgm:prSet/>
      <dgm:spPr/>
      <dgm:t>
        <a:bodyPr/>
        <a:lstStyle/>
        <a:p>
          <a:endParaRPr lang="es-MX"/>
        </a:p>
      </dgm:t>
    </dgm:pt>
    <dgm:pt modelId="{64CA4DF9-5F06-44FA-A892-1A2A74C16022}">
      <dgm:prSet phldrT="[Texto]"/>
      <dgm:spPr/>
      <dgm:t>
        <a:bodyPr/>
        <a:lstStyle/>
        <a:p>
          <a:r>
            <a:rPr lang="es-MX" dirty="0"/>
            <a:t>Arresto hasta por treinta y seis horas.</a:t>
          </a:r>
        </a:p>
      </dgm:t>
    </dgm:pt>
    <dgm:pt modelId="{DE2BB183-F2A4-450B-8DEA-73BB88534556}" type="parTrans" cxnId="{F5498B0E-DBC0-4A02-BF23-6FB8C70DB961}">
      <dgm:prSet/>
      <dgm:spPr/>
      <dgm:t>
        <a:bodyPr/>
        <a:lstStyle/>
        <a:p>
          <a:endParaRPr lang="es-MX"/>
        </a:p>
      </dgm:t>
    </dgm:pt>
    <dgm:pt modelId="{836BFE86-76D4-4C10-B82E-EDBB638E52A1}" type="sibTrans" cxnId="{F5498B0E-DBC0-4A02-BF23-6FB8C70DB961}">
      <dgm:prSet/>
      <dgm:spPr/>
      <dgm:t>
        <a:bodyPr/>
        <a:lstStyle/>
        <a:p>
          <a:endParaRPr lang="es-MX"/>
        </a:p>
      </dgm:t>
    </dgm:pt>
    <dgm:pt modelId="{66F032DE-0DCA-46F8-A5D5-7E4FB387FE28}">
      <dgm:prSet phldrT="[Texto]"/>
      <dgm:spPr/>
      <dgm:t>
        <a:bodyPr/>
        <a:lstStyle/>
        <a:p>
          <a:r>
            <a:rPr lang="es-MX" dirty="0"/>
            <a:t>Suspensión o revocación de la autorización, aprobación o registro según corresponda.</a:t>
          </a:r>
        </a:p>
      </dgm:t>
    </dgm:pt>
    <dgm:pt modelId="{71949EDF-5557-4A93-B2EB-DC69400C1046}" type="parTrans" cxnId="{25C76530-2A69-45B6-BB34-36988811D267}">
      <dgm:prSet/>
      <dgm:spPr/>
      <dgm:t>
        <a:bodyPr/>
        <a:lstStyle/>
        <a:p>
          <a:endParaRPr lang="es-MX"/>
        </a:p>
      </dgm:t>
    </dgm:pt>
    <dgm:pt modelId="{21243545-EBAF-446F-B63B-9F63CF4CD744}" type="sibTrans" cxnId="{25C76530-2A69-45B6-BB34-36988811D267}">
      <dgm:prSet/>
      <dgm:spPr/>
      <dgm:t>
        <a:bodyPr/>
        <a:lstStyle/>
        <a:p>
          <a:endParaRPr lang="es-MX"/>
        </a:p>
      </dgm:t>
    </dgm:pt>
    <dgm:pt modelId="{DB2B34C2-8433-49D9-B3FD-6AABEA061A91}">
      <dgm:prSet phldrT="[Texto]"/>
      <dgm:spPr/>
      <dgm:t>
        <a:bodyPr/>
        <a:lstStyle/>
        <a:p>
          <a:r>
            <a:rPr lang="es-MX" dirty="0"/>
            <a:t>Suspensión o cancelación del documento donde conste los resultados de la evaluación de la conformidad, así como de la autorización del uso de contraseñas y marcas registradas.</a:t>
          </a:r>
        </a:p>
      </dgm:t>
    </dgm:pt>
    <dgm:pt modelId="{AA6806D9-C27B-45AA-8C90-577AAD20BBB2}" type="parTrans" cxnId="{08E50204-6483-4603-A277-FFBAF4404AEE}">
      <dgm:prSet/>
      <dgm:spPr/>
      <dgm:t>
        <a:bodyPr/>
        <a:lstStyle/>
        <a:p>
          <a:endParaRPr lang="es-MX"/>
        </a:p>
      </dgm:t>
    </dgm:pt>
    <dgm:pt modelId="{8CF2937C-C4C7-41A0-A075-66AD48BC78A2}" type="sibTrans" cxnId="{08E50204-6483-4603-A277-FFBAF4404AEE}">
      <dgm:prSet/>
      <dgm:spPr/>
      <dgm:t>
        <a:bodyPr/>
        <a:lstStyle/>
        <a:p>
          <a:endParaRPr lang="es-MX"/>
        </a:p>
      </dgm:t>
    </dgm:pt>
    <dgm:pt modelId="{637E404B-A56E-49B7-90E8-3A1CF1F48DC8}" type="pres">
      <dgm:prSet presAssocID="{B651E118-6C9F-491E-9EA1-143407D1578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9AE73CBB-0BF8-4B8E-9B05-661EE4E28F44}" type="pres">
      <dgm:prSet presAssocID="{238B1BD0-FDC9-4CDA-B614-EE9C40EADA94}" presName="linNode" presStyleCnt="0"/>
      <dgm:spPr/>
    </dgm:pt>
    <dgm:pt modelId="{6E201DC6-A68B-4550-A420-68CF8728ECB1}" type="pres">
      <dgm:prSet presAssocID="{238B1BD0-FDC9-4CDA-B614-EE9C40EADA94}" presName="parentShp" presStyleLbl="node1" presStyleIdx="0" presStyleCnt="2" custScaleX="56448" custScaleY="8264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E21EACD-ED88-47AE-9FEF-648AA3C2C1BB}" type="pres">
      <dgm:prSet presAssocID="{238B1BD0-FDC9-4CDA-B614-EE9C40EADA9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FF1B391-F6C4-4205-A0D3-212E0879F3AD}" type="pres">
      <dgm:prSet presAssocID="{D5743509-EB8B-4538-9567-E0E2755F822B}" presName="spacing" presStyleCnt="0"/>
      <dgm:spPr/>
    </dgm:pt>
    <dgm:pt modelId="{497C65DD-6F00-4C19-A592-7CDF3077BDB4}" type="pres">
      <dgm:prSet presAssocID="{03410ECC-330E-442B-B762-B0775228EF31}" presName="linNode" presStyleCnt="0"/>
      <dgm:spPr/>
    </dgm:pt>
    <dgm:pt modelId="{D7983346-442E-4C10-A1F8-319735C1EDDD}" type="pres">
      <dgm:prSet presAssocID="{03410ECC-330E-442B-B762-B0775228EF31}" presName="parentShp" presStyleLbl="node1" presStyleIdx="1" presStyleCnt="2" custScaleX="56448" custScaleY="6209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D8E9D53-0B0B-4C1F-8FC5-06476476A86D}" type="pres">
      <dgm:prSet presAssocID="{03410ECC-330E-442B-B762-B0775228EF31}" presName="childShp" presStyleLbl="bgAccFollowNode1" presStyleIdx="1" presStyleCnt="2" custScaleY="8264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25C76530-2A69-45B6-BB34-36988811D267}" srcId="{238B1BD0-FDC9-4CDA-B614-EE9C40EADA94}" destId="{66F032DE-0DCA-46F8-A5D5-7E4FB387FE28}" srcOrd="3" destOrd="0" parTransId="{71949EDF-5557-4A93-B2EB-DC69400C1046}" sibTransId="{21243545-EBAF-446F-B63B-9F63CF4CD744}"/>
    <dgm:cxn modelId="{F5498B0E-DBC0-4A02-BF23-6FB8C70DB961}" srcId="{238B1BD0-FDC9-4CDA-B614-EE9C40EADA94}" destId="{64CA4DF9-5F06-44FA-A892-1A2A74C16022}" srcOrd="2" destOrd="0" parTransId="{DE2BB183-F2A4-450B-8DEA-73BB88534556}" sibTransId="{836BFE86-76D4-4C10-B82E-EDBB638E52A1}"/>
    <dgm:cxn modelId="{2A4FC5F5-5EAC-4C42-86D7-B1EBB0F93FEC}" srcId="{238B1BD0-FDC9-4CDA-B614-EE9C40EADA94}" destId="{F31871E5-722D-499B-A4A0-5C866EA72DDA}" srcOrd="1" destOrd="0" parTransId="{91458C61-48B4-4340-A274-54035EA8F1E2}" sibTransId="{2AB0CF47-7ED6-4480-BD28-7DA029AC1DD2}"/>
    <dgm:cxn modelId="{7678A113-A7F6-4AC3-A928-FC44573D6B74}" type="presOf" srcId="{64CA4DF9-5F06-44FA-A892-1A2A74C16022}" destId="{BE21EACD-ED88-47AE-9FEF-648AA3C2C1BB}" srcOrd="0" destOrd="2" presId="urn:microsoft.com/office/officeart/2005/8/layout/vList6"/>
    <dgm:cxn modelId="{3EA02E57-22F5-410E-98DC-E28D6B566872}" srcId="{B651E118-6C9F-491E-9EA1-143407D15780}" destId="{03410ECC-330E-442B-B762-B0775228EF31}" srcOrd="1" destOrd="0" parTransId="{CE786582-C767-4DED-9851-F1D72B557525}" sibTransId="{D0F8F71E-FDFA-42BB-964B-E7A58B42CF37}"/>
    <dgm:cxn modelId="{048D6AFC-5DE9-4C8F-BA61-9EA288C7CE80}" srcId="{03410ECC-330E-442B-B762-B0775228EF31}" destId="{2EFBFC55-2A83-4C9B-A44D-80620A9A69D0}" srcOrd="2" destOrd="0" parTransId="{3D1D6A7F-3CFE-4672-9901-A89D01DEC771}" sibTransId="{7A0E6FD7-F542-4B08-B493-980007647858}"/>
    <dgm:cxn modelId="{8FB60D45-66F9-440B-AAD9-4AE51BB56C45}" type="presOf" srcId="{920BBD9A-F760-476E-8A43-CB7A6164DF7F}" destId="{BE21EACD-ED88-47AE-9FEF-648AA3C2C1BB}" srcOrd="0" destOrd="0" presId="urn:microsoft.com/office/officeart/2005/8/layout/vList6"/>
    <dgm:cxn modelId="{8E6347FB-6B4E-4DC1-8182-FA8F98D132CE}" type="presOf" srcId="{238B1BD0-FDC9-4CDA-B614-EE9C40EADA94}" destId="{6E201DC6-A68B-4550-A420-68CF8728ECB1}" srcOrd="0" destOrd="0" presId="urn:microsoft.com/office/officeart/2005/8/layout/vList6"/>
    <dgm:cxn modelId="{B26B5E26-DE2E-4F06-95C3-42F433CB07FC}" type="presOf" srcId="{2EFBFC55-2A83-4C9B-A44D-80620A9A69D0}" destId="{7D8E9D53-0B0B-4C1F-8FC5-06476476A86D}" srcOrd="0" destOrd="2" presId="urn:microsoft.com/office/officeart/2005/8/layout/vList6"/>
    <dgm:cxn modelId="{7109F681-2C5F-4C19-9B87-0A8546EE49E9}" type="presOf" srcId="{6EC640A6-2A12-4A1F-A3B2-13B39263423E}" destId="{7D8E9D53-0B0B-4C1F-8FC5-06476476A86D}" srcOrd="0" destOrd="4" presId="urn:microsoft.com/office/officeart/2005/8/layout/vList6"/>
    <dgm:cxn modelId="{7E698435-D390-4F5C-A457-D0EE6FA4F1FC}" srcId="{238B1BD0-FDC9-4CDA-B614-EE9C40EADA94}" destId="{920BBD9A-F760-476E-8A43-CB7A6164DF7F}" srcOrd="0" destOrd="0" parTransId="{855F2B99-4FB4-438C-B500-8B50540BF547}" sibTransId="{46268F1E-B74D-4D3B-9533-90CABEC8E1FD}"/>
    <dgm:cxn modelId="{32C3BD66-BC2A-4B40-88DF-C841E0A6E713}" type="presOf" srcId="{03410ECC-330E-442B-B762-B0775228EF31}" destId="{D7983346-442E-4C10-A1F8-319735C1EDDD}" srcOrd="0" destOrd="0" presId="urn:microsoft.com/office/officeart/2005/8/layout/vList6"/>
    <dgm:cxn modelId="{499BDA4B-EDE5-4E31-A28D-D37053211388}" type="presOf" srcId="{66F032DE-0DCA-46F8-A5D5-7E4FB387FE28}" destId="{BE21EACD-ED88-47AE-9FEF-648AA3C2C1BB}" srcOrd="0" destOrd="3" presId="urn:microsoft.com/office/officeart/2005/8/layout/vList6"/>
    <dgm:cxn modelId="{4F8327CF-F847-43F9-A9B0-7A16370E1E52}" type="presOf" srcId="{F31871E5-722D-499B-A4A0-5C866EA72DDA}" destId="{BE21EACD-ED88-47AE-9FEF-648AA3C2C1BB}" srcOrd="0" destOrd="1" presId="urn:microsoft.com/office/officeart/2005/8/layout/vList6"/>
    <dgm:cxn modelId="{92EDED1D-2D9E-46F4-BEF7-F26BCFFB24AE}" type="presOf" srcId="{B651E118-6C9F-491E-9EA1-143407D15780}" destId="{637E404B-A56E-49B7-90E8-3A1CF1F48DC8}" srcOrd="0" destOrd="0" presId="urn:microsoft.com/office/officeart/2005/8/layout/vList6"/>
    <dgm:cxn modelId="{24185B8B-28CF-4371-8CD6-D767096016F9}" srcId="{03410ECC-330E-442B-B762-B0775228EF31}" destId="{D350B816-1632-4F44-92F4-D70752513CB0}" srcOrd="5" destOrd="0" parTransId="{041A9006-A774-40BE-97FC-44C90CFD5EB6}" sibTransId="{81447052-7365-40EE-AFF0-208EDD532975}"/>
    <dgm:cxn modelId="{522A1220-E916-488F-A0B3-5ABF992D5AC7}" type="presOf" srcId="{F25DE9FD-BBF1-4A88-A657-0ABB4A729104}" destId="{7D8E9D53-0B0B-4C1F-8FC5-06476476A86D}" srcOrd="0" destOrd="3" presId="urn:microsoft.com/office/officeart/2005/8/layout/vList6"/>
    <dgm:cxn modelId="{B91F0B45-274A-4567-97AD-DA9FF34B827B}" srcId="{03410ECC-330E-442B-B762-B0775228EF31}" destId="{4CB51A17-22F2-4C2C-AEF0-74C1556A7F39}" srcOrd="1" destOrd="0" parTransId="{8B7BA4DD-541F-4922-B262-D17A0D9C619D}" sibTransId="{E27418E3-8B25-485A-85D0-05BB0EEB61EE}"/>
    <dgm:cxn modelId="{F64EE042-7436-4D28-8CF2-D63BF66BA00F}" srcId="{B651E118-6C9F-491E-9EA1-143407D15780}" destId="{238B1BD0-FDC9-4CDA-B614-EE9C40EADA94}" srcOrd="0" destOrd="0" parTransId="{07406CA2-324D-436E-9736-552CA0484A74}" sibTransId="{D5743509-EB8B-4538-9567-E0E2755F822B}"/>
    <dgm:cxn modelId="{8C5DACD7-519A-4A11-A302-A7DF97345221}" srcId="{03410ECC-330E-442B-B762-B0775228EF31}" destId="{81466E1B-AB40-44DC-A129-8A94C46C9BD9}" srcOrd="0" destOrd="0" parTransId="{E0081612-0C3F-4B14-9585-C61C371E42CD}" sibTransId="{EB9B3076-E431-43EF-B44F-39768DAC35E2}"/>
    <dgm:cxn modelId="{0368C7F8-DE61-4A40-A8FC-24491C6ECE2F}" srcId="{03410ECC-330E-442B-B762-B0775228EF31}" destId="{F25DE9FD-BBF1-4A88-A657-0ABB4A729104}" srcOrd="3" destOrd="0" parTransId="{310BF322-AA85-4D2F-AF9E-16A3E2A46A2B}" sibTransId="{40F0CA3A-36A1-4D7F-B85D-4EAD12C43776}"/>
    <dgm:cxn modelId="{AA317D6E-E693-4AD4-A4B4-F4B5A9034990}" type="presOf" srcId="{4CB51A17-22F2-4C2C-AEF0-74C1556A7F39}" destId="{7D8E9D53-0B0B-4C1F-8FC5-06476476A86D}" srcOrd="0" destOrd="1" presId="urn:microsoft.com/office/officeart/2005/8/layout/vList6"/>
    <dgm:cxn modelId="{7D7E6451-85CD-42DE-9669-1DF14877D80C}" type="presOf" srcId="{81466E1B-AB40-44DC-A129-8A94C46C9BD9}" destId="{7D8E9D53-0B0B-4C1F-8FC5-06476476A86D}" srcOrd="0" destOrd="0" presId="urn:microsoft.com/office/officeart/2005/8/layout/vList6"/>
    <dgm:cxn modelId="{08E50204-6483-4603-A277-FFBAF4404AEE}" srcId="{238B1BD0-FDC9-4CDA-B614-EE9C40EADA94}" destId="{DB2B34C2-8433-49D9-B3FD-6AABEA061A91}" srcOrd="4" destOrd="0" parTransId="{AA6806D9-C27B-45AA-8C90-577AAD20BBB2}" sibTransId="{8CF2937C-C4C7-41A0-A075-66AD48BC78A2}"/>
    <dgm:cxn modelId="{9327E7E4-ADFB-48ED-966A-C2E3F578633F}" type="presOf" srcId="{D350B816-1632-4F44-92F4-D70752513CB0}" destId="{7D8E9D53-0B0B-4C1F-8FC5-06476476A86D}" srcOrd="0" destOrd="5" presId="urn:microsoft.com/office/officeart/2005/8/layout/vList6"/>
    <dgm:cxn modelId="{8B0ED946-C3D0-4AD2-A6B5-457D1AB6177F}" srcId="{03410ECC-330E-442B-B762-B0775228EF31}" destId="{6EC640A6-2A12-4A1F-A3B2-13B39263423E}" srcOrd="4" destOrd="0" parTransId="{111DC2E4-84E3-4BD4-88CE-0697D9DF0964}" sibTransId="{08783490-2FA0-493B-AD10-2C4077694050}"/>
    <dgm:cxn modelId="{F2665CA3-D245-42F5-92ED-269537E09922}" type="presOf" srcId="{DB2B34C2-8433-49D9-B3FD-6AABEA061A91}" destId="{BE21EACD-ED88-47AE-9FEF-648AA3C2C1BB}" srcOrd="0" destOrd="4" presId="urn:microsoft.com/office/officeart/2005/8/layout/vList6"/>
    <dgm:cxn modelId="{3208068A-1281-4C8B-9FE0-1D9F3AEAB8A8}" type="presParOf" srcId="{637E404B-A56E-49B7-90E8-3A1CF1F48DC8}" destId="{9AE73CBB-0BF8-4B8E-9B05-661EE4E28F44}" srcOrd="0" destOrd="0" presId="urn:microsoft.com/office/officeart/2005/8/layout/vList6"/>
    <dgm:cxn modelId="{E561C64E-E708-42F0-B4E2-97946AA684C5}" type="presParOf" srcId="{9AE73CBB-0BF8-4B8E-9B05-661EE4E28F44}" destId="{6E201DC6-A68B-4550-A420-68CF8728ECB1}" srcOrd="0" destOrd="0" presId="urn:microsoft.com/office/officeart/2005/8/layout/vList6"/>
    <dgm:cxn modelId="{D1BF2B87-ED05-40E8-86A7-C3439A754A7A}" type="presParOf" srcId="{9AE73CBB-0BF8-4B8E-9B05-661EE4E28F44}" destId="{BE21EACD-ED88-47AE-9FEF-648AA3C2C1BB}" srcOrd="1" destOrd="0" presId="urn:microsoft.com/office/officeart/2005/8/layout/vList6"/>
    <dgm:cxn modelId="{E261DF16-89E0-44AF-8A83-0E6E5BFAC92C}" type="presParOf" srcId="{637E404B-A56E-49B7-90E8-3A1CF1F48DC8}" destId="{BFF1B391-F6C4-4205-A0D3-212E0879F3AD}" srcOrd="1" destOrd="0" presId="urn:microsoft.com/office/officeart/2005/8/layout/vList6"/>
    <dgm:cxn modelId="{81460938-D3FC-4B96-9CD1-B0FD3C2FA5E3}" type="presParOf" srcId="{637E404B-A56E-49B7-90E8-3A1CF1F48DC8}" destId="{497C65DD-6F00-4C19-A592-7CDF3077BDB4}" srcOrd="2" destOrd="0" presId="urn:microsoft.com/office/officeart/2005/8/layout/vList6"/>
    <dgm:cxn modelId="{C196EBB6-8AA7-44A0-8C0C-72E1D0905A7B}" type="presParOf" srcId="{497C65DD-6F00-4C19-A592-7CDF3077BDB4}" destId="{D7983346-442E-4C10-A1F8-319735C1EDDD}" srcOrd="0" destOrd="0" presId="urn:microsoft.com/office/officeart/2005/8/layout/vList6"/>
    <dgm:cxn modelId="{6FF025F2-0031-4283-B15F-C21A28FEDCF0}" type="presParOf" srcId="{497C65DD-6F00-4C19-A592-7CDF3077BDB4}" destId="{7D8E9D53-0B0B-4C1F-8FC5-06476476A86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D5AF66-4B30-4AE0-8DF0-34207E5F3DB4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6CC6C3EF-603E-4A7E-AE08-1B386285DDA6}">
      <dgm:prSet phldrT="[Texto]"/>
      <dgm:spPr>
        <a:solidFill>
          <a:schemeClr val="accent6"/>
        </a:solidFill>
      </dgm:spPr>
      <dgm:t>
        <a:bodyPr/>
        <a:lstStyle/>
        <a:p>
          <a:r>
            <a:rPr lang="es-MX" dirty="0"/>
            <a:t>Regular</a:t>
          </a:r>
        </a:p>
      </dgm:t>
    </dgm:pt>
    <dgm:pt modelId="{EA41E105-999E-42CA-8961-B2C04DA28867}" type="parTrans" cxnId="{3E179BE6-F327-4EDD-84B1-D238DDF3F6A3}">
      <dgm:prSet/>
      <dgm:spPr/>
      <dgm:t>
        <a:bodyPr/>
        <a:lstStyle/>
        <a:p>
          <a:endParaRPr lang="es-MX"/>
        </a:p>
      </dgm:t>
    </dgm:pt>
    <dgm:pt modelId="{1F047095-44C7-41B3-A006-D54F8A3B0962}" type="sibTrans" cxnId="{3E179BE6-F327-4EDD-84B1-D238DDF3F6A3}">
      <dgm:prSet/>
      <dgm:spPr/>
      <dgm:t>
        <a:bodyPr/>
        <a:lstStyle/>
        <a:p>
          <a:endParaRPr lang="es-MX"/>
        </a:p>
      </dgm:t>
    </dgm:pt>
    <dgm:pt modelId="{48DB1019-657F-421D-9E8C-083193EACCF2}">
      <dgm:prSet phldrT="[Texto]"/>
      <dgm:spPr/>
      <dgm:t>
        <a:bodyPr/>
        <a:lstStyle/>
        <a:p>
          <a:r>
            <a:rPr lang="es-MX" dirty="0"/>
            <a:t>Evaluar</a:t>
          </a:r>
        </a:p>
      </dgm:t>
    </dgm:pt>
    <dgm:pt modelId="{1904D4C3-59F6-4ED5-8071-34913C333905}" type="parTrans" cxnId="{17B896B1-932C-4066-9129-A64D8E26062C}">
      <dgm:prSet/>
      <dgm:spPr/>
      <dgm:t>
        <a:bodyPr/>
        <a:lstStyle/>
        <a:p>
          <a:endParaRPr lang="es-MX"/>
        </a:p>
      </dgm:t>
    </dgm:pt>
    <dgm:pt modelId="{F0055C65-3E30-485A-ADE7-E063C66D4D1B}" type="sibTrans" cxnId="{17B896B1-932C-4066-9129-A64D8E26062C}">
      <dgm:prSet/>
      <dgm:spPr/>
      <dgm:t>
        <a:bodyPr/>
        <a:lstStyle/>
        <a:p>
          <a:endParaRPr lang="es-MX"/>
        </a:p>
      </dgm:t>
    </dgm:pt>
    <dgm:pt modelId="{2FBB4A9F-966C-4FB1-8ABE-CEB6885F6A43}">
      <dgm:prSet phldrT="[Texto]"/>
      <dgm:spPr>
        <a:solidFill>
          <a:schemeClr val="accent2"/>
        </a:solidFill>
      </dgm:spPr>
      <dgm:t>
        <a:bodyPr/>
        <a:lstStyle/>
        <a:p>
          <a:r>
            <a:rPr lang="es-MX" dirty="0"/>
            <a:t>Inspeccionar</a:t>
          </a:r>
        </a:p>
      </dgm:t>
    </dgm:pt>
    <dgm:pt modelId="{D5F40CFC-436D-4549-A762-6AD3AE9DBCCC}" type="parTrans" cxnId="{B04039EA-6116-4485-85CD-827C537BDBEF}">
      <dgm:prSet/>
      <dgm:spPr/>
      <dgm:t>
        <a:bodyPr/>
        <a:lstStyle/>
        <a:p>
          <a:endParaRPr lang="es-MX"/>
        </a:p>
      </dgm:t>
    </dgm:pt>
    <dgm:pt modelId="{C6217FEF-5F29-4176-AD4D-878D5710449A}" type="sibTrans" cxnId="{B04039EA-6116-4485-85CD-827C537BDBEF}">
      <dgm:prSet/>
      <dgm:spPr/>
      <dgm:t>
        <a:bodyPr/>
        <a:lstStyle/>
        <a:p>
          <a:endParaRPr lang="es-MX"/>
        </a:p>
      </dgm:t>
    </dgm:pt>
    <dgm:pt modelId="{33F9B9EB-8837-44E0-9D97-4937D8FD4400}" type="pres">
      <dgm:prSet presAssocID="{E1D5AF66-4B30-4AE0-8DF0-34207E5F3DB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8FC99CED-C1D8-4579-9098-B8ADD7B208D3}" type="pres">
      <dgm:prSet presAssocID="{6CC6C3EF-603E-4A7E-AE08-1B386285DDA6}" presName="comp" presStyleCnt="0"/>
      <dgm:spPr/>
    </dgm:pt>
    <dgm:pt modelId="{975CF7A5-27EE-41A1-A182-7A36FBB9FAB7}" type="pres">
      <dgm:prSet presAssocID="{6CC6C3EF-603E-4A7E-AE08-1B386285DDA6}" presName="box" presStyleLbl="node1" presStyleIdx="0" presStyleCnt="3"/>
      <dgm:spPr/>
      <dgm:t>
        <a:bodyPr/>
        <a:lstStyle/>
        <a:p>
          <a:endParaRPr lang="es-ES_tradnl"/>
        </a:p>
      </dgm:t>
    </dgm:pt>
    <dgm:pt modelId="{538858CD-BA86-43C3-B5B4-B09E65F76ADC}" type="pres">
      <dgm:prSet presAssocID="{6CC6C3EF-603E-4A7E-AE08-1B386285DDA6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3BABB13-5FA9-4766-A385-D3F1E5F49C03}" type="pres">
      <dgm:prSet presAssocID="{6CC6C3EF-603E-4A7E-AE08-1B386285DDA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3BBB1DB-DF37-4160-99E9-C998E3BDD37C}" type="pres">
      <dgm:prSet presAssocID="{1F047095-44C7-41B3-A006-D54F8A3B0962}" presName="spacer" presStyleCnt="0"/>
      <dgm:spPr/>
    </dgm:pt>
    <dgm:pt modelId="{61067F00-7DFA-4F32-AC0E-85B72C6B922A}" type="pres">
      <dgm:prSet presAssocID="{48DB1019-657F-421D-9E8C-083193EACCF2}" presName="comp" presStyleCnt="0"/>
      <dgm:spPr/>
    </dgm:pt>
    <dgm:pt modelId="{B4E3465F-21E2-425E-8E3C-1F67572F46CE}" type="pres">
      <dgm:prSet presAssocID="{48DB1019-657F-421D-9E8C-083193EACCF2}" presName="box" presStyleLbl="node1" presStyleIdx="1" presStyleCnt="3"/>
      <dgm:spPr/>
      <dgm:t>
        <a:bodyPr/>
        <a:lstStyle/>
        <a:p>
          <a:endParaRPr lang="es-ES_tradnl"/>
        </a:p>
      </dgm:t>
    </dgm:pt>
    <dgm:pt modelId="{38BC38FD-70AC-4553-B9FB-942171A41807}" type="pres">
      <dgm:prSet presAssocID="{48DB1019-657F-421D-9E8C-083193EACCF2}" presName="img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9A8C329-514E-4DB1-8F54-3E8B929717F0}" type="pres">
      <dgm:prSet presAssocID="{48DB1019-657F-421D-9E8C-083193EACCF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79FE09B-5E88-4696-AEF9-199B374E1DC6}" type="pres">
      <dgm:prSet presAssocID="{F0055C65-3E30-485A-ADE7-E063C66D4D1B}" presName="spacer" presStyleCnt="0"/>
      <dgm:spPr/>
    </dgm:pt>
    <dgm:pt modelId="{ED0927A0-9870-4204-8C79-FEF26CDECCDB}" type="pres">
      <dgm:prSet presAssocID="{2FBB4A9F-966C-4FB1-8ABE-CEB6885F6A43}" presName="comp" presStyleCnt="0"/>
      <dgm:spPr/>
    </dgm:pt>
    <dgm:pt modelId="{DFB3CD1F-0E45-43AF-A578-2BF5A2ACECB8}" type="pres">
      <dgm:prSet presAssocID="{2FBB4A9F-966C-4FB1-8ABE-CEB6885F6A43}" presName="box" presStyleLbl="node1" presStyleIdx="2" presStyleCnt="3"/>
      <dgm:spPr/>
      <dgm:t>
        <a:bodyPr/>
        <a:lstStyle/>
        <a:p>
          <a:endParaRPr lang="es-ES_tradnl"/>
        </a:p>
      </dgm:t>
    </dgm:pt>
    <dgm:pt modelId="{C625F6B2-3C80-4510-8F6E-ACFFB55A13D7}" type="pres">
      <dgm:prSet presAssocID="{2FBB4A9F-966C-4FB1-8ABE-CEB6885F6A43}" presName="img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503F45B-14B3-4C09-8BB0-B5FC5D4FA3B2}" type="pres">
      <dgm:prSet presAssocID="{2FBB4A9F-966C-4FB1-8ABE-CEB6885F6A4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236E615E-09EE-4955-8D43-C21E71AD8591}" type="presOf" srcId="{48DB1019-657F-421D-9E8C-083193EACCF2}" destId="{F9A8C329-514E-4DB1-8F54-3E8B929717F0}" srcOrd="1" destOrd="0" presId="urn:microsoft.com/office/officeart/2005/8/layout/vList4"/>
    <dgm:cxn modelId="{362DAA65-9A0F-4F3E-A3D0-130E9ACD83A6}" type="presOf" srcId="{2FBB4A9F-966C-4FB1-8ABE-CEB6885F6A43}" destId="{DFB3CD1F-0E45-43AF-A578-2BF5A2ACECB8}" srcOrd="0" destOrd="0" presId="urn:microsoft.com/office/officeart/2005/8/layout/vList4"/>
    <dgm:cxn modelId="{31FCAACA-7358-4C77-8526-A7D82111C531}" type="presOf" srcId="{48DB1019-657F-421D-9E8C-083193EACCF2}" destId="{B4E3465F-21E2-425E-8E3C-1F67572F46CE}" srcOrd="0" destOrd="0" presId="urn:microsoft.com/office/officeart/2005/8/layout/vList4"/>
    <dgm:cxn modelId="{02756D85-FD65-403F-9C18-49BF771A6915}" type="presOf" srcId="{2FBB4A9F-966C-4FB1-8ABE-CEB6885F6A43}" destId="{6503F45B-14B3-4C09-8BB0-B5FC5D4FA3B2}" srcOrd="1" destOrd="0" presId="urn:microsoft.com/office/officeart/2005/8/layout/vList4"/>
    <dgm:cxn modelId="{3E179BE6-F327-4EDD-84B1-D238DDF3F6A3}" srcId="{E1D5AF66-4B30-4AE0-8DF0-34207E5F3DB4}" destId="{6CC6C3EF-603E-4A7E-AE08-1B386285DDA6}" srcOrd="0" destOrd="0" parTransId="{EA41E105-999E-42CA-8961-B2C04DA28867}" sibTransId="{1F047095-44C7-41B3-A006-D54F8A3B0962}"/>
    <dgm:cxn modelId="{EE70CF75-8F7F-462C-9B70-8D66032A51F8}" type="presOf" srcId="{E1D5AF66-4B30-4AE0-8DF0-34207E5F3DB4}" destId="{33F9B9EB-8837-44E0-9D97-4937D8FD4400}" srcOrd="0" destOrd="0" presId="urn:microsoft.com/office/officeart/2005/8/layout/vList4"/>
    <dgm:cxn modelId="{D486A425-3A82-4B5F-875D-AB598DC073F6}" type="presOf" srcId="{6CC6C3EF-603E-4A7E-AE08-1B386285DDA6}" destId="{975CF7A5-27EE-41A1-A182-7A36FBB9FAB7}" srcOrd="0" destOrd="0" presId="urn:microsoft.com/office/officeart/2005/8/layout/vList4"/>
    <dgm:cxn modelId="{17B896B1-932C-4066-9129-A64D8E26062C}" srcId="{E1D5AF66-4B30-4AE0-8DF0-34207E5F3DB4}" destId="{48DB1019-657F-421D-9E8C-083193EACCF2}" srcOrd="1" destOrd="0" parTransId="{1904D4C3-59F6-4ED5-8071-34913C333905}" sibTransId="{F0055C65-3E30-485A-ADE7-E063C66D4D1B}"/>
    <dgm:cxn modelId="{B04039EA-6116-4485-85CD-827C537BDBEF}" srcId="{E1D5AF66-4B30-4AE0-8DF0-34207E5F3DB4}" destId="{2FBB4A9F-966C-4FB1-8ABE-CEB6885F6A43}" srcOrd="2" destOrd="0" parTransId="{D5F40CFC-436D-4549-A762-6AD3AE9DBCCC}" sibTransId="{C6217FEF-5F29-4176-AD4D-878D5710449A}"/>
    <dgm:cxn modelId="{522C5A23-C9A8-475E-9277-971437FB87E8}" type="presOf" srcId="{6CC6C3EF-603E-4A7E-AE08-1B386285DDA6}" destId="{83BABB13-5FA9-4766-A385-D3F1E5F49C03}" srcOrd="1" destOrd="0" presId="urn:microsoft.com/office/officeart/2005/8/layout/vList4"/>
    <dgm:cxn modelId="{AD606C79-BA37-4951-A6C9-DF159ED2F42B}" type="presParOf" srcId="{33F9B9EB-8837-44E0-9D97-4937D8FD4400}" destId="{8FC99CED-C1D8-4579-9098-B8ADD7B208D3}" srcOrd="0" destOrd="0" presId="urn:microsoft.com/office/officeart/2005/8/layout/vList4"/>
    <dgm:cxn modelId="{9B08D81E-33B5-4794-816E-61C6F2D33E36}" type="presParOf" srcId="{8FC99CED-C1D8-4579-9098-B8ADD7B208D3}" destId="{975CF7A5-27EE-41A1-A182-7A36FBB9FAB7}" srcOrd="0" destOrd="0" presId="urn:microsoft.com/office/officeart/2005/8/layout/vList4"/>
    <dgm:cxn modelId="{B3E4E88A-C3F6-4929-94E4-F3FF76F1BB8D}" type="presParOf" srcId="{8FC99CED-C1D8-4579-9098-B8ADD7B208D3}" destId="{538858CD-BA86-43C3-B5B4-B09E65F76ADC}" srcOrd="1" destOrd="0" presId="urn:microsoft.com/office/officeart/2005/8/layout/vList4"/>
    <dgm:cxn modelId="{D2B8F0EB-A018-465D-A196-976FD24DCEA4}" type="presParOf" srcId="{8FC99CED-C1D8-4579-9098-B8ADD7B208D3}" destId="{83BABB13-5FA9-4766-A385-D3F1E5F49C03}" srcOrd="2" destOrd="0" presId="urn:microsoft.com/office/officeart/2005/8/layout/vList4"/>
    <dgm:cxn modelId="{357A6EF4-7D37-4E8A-B2A1-6C15CE27DA13}" type="presParOf" srcId="{33F9B9EB-8837-44E0-9D97-4937D8FD4400}" destId="{93BBB1DB-DF37-4160-99E9-C998E3BDD37C}" srcOrd="1" destOrd="0" presId="urn:microsoft.com/office/officeart/2005/8/layout/vList4"/>
    <dgm:cxn modelId="{FBA05C06-61DD-4989-9A40-41203FB5E6E4}" type="presParOf" srcId="{33F9B9EB-8837-44E0-9D97-4937D8FD4400}" destId="{61067F00-7DFA-4F32-AC0E-85B72C6B922A}" srcOrd="2" destOrd="0" presId="urn:microsoft.com/office/officeart/2005/8/layout/vList4"/>
    <dgm:cxn modelId="{40477C83-FA45-4426-BE76-75921829F396}" type="presParOf" srcId="{61067F00-7DFA-4F32-AC0E-85B72C6B922A}" destId="{B4E3465F-21E2-425E-8E3C-1F67572F46CE}" srcOrd="0" destOrd="0" presId="urn:microsoft.com/office/officeart/2005/8/layout/vList4"/>
    <dgm:cxn modelId="{B96D6CA9-6F77-4B02-8DAB-046B4099C681}" type="presParOf" srcId="{61067F00-7DFA-4F32-AC0E-85B72C6B922A}" destId="{38BC38FD-70AC-4553-B9FB-942171A41807}" srcOrd="1" destOrd="0" presId="urn:microsoft.com/office/officeart/2005/8/layout/vList4"/>
    <dgm:cxn modelId="{F057CCBD-F443-4FE6-8027-12E02D003FBA}" type="presParOf" srcId="{61067F00-7DFA-4F32-AC0E-85B72C6B922A}" destId="{F9A8C329-514E-4DB1-8F54-3E8B929717F0}" srcOrd="2" destOrd="0" presId="urn:microsoft.com/office/officeart/2005/8/layout/vList4"/>
    <dgm:cxn modelId="{B6602EFF-883C-4B26-82E7-8464CCCD216D}" type="presParOf" srcId="{33F9B9EB-8837-44E0-9D97-4937D8FD4400}" destId="{B79FE09B-5E88-4696-AEF9-199B374E1DC6}" srcOrd="3" destOrd="0" presId="urn:microsoft.com/office/officeart/2005/8/layout/vList4"/>
    <dgm:cxn modelId="{2EC939F3-82BE-4389-B58E-51D5588FCFF9}" type="presParOf" srcId="{33F9B9EB-8837-44E0-9D97-4937D8FD4400}" destId="{ED0927A0-9870-4204-8C79-FEF26CDECCDB}" srcOrd="4" destOrd="0" presId="urn:microsoft.com/office/officeart/2005/8/layout/vList4"/>
    <dgm:cxn modelId="{639029FA-17B5-48C7-88C4-A3826F10130A}" type="presParOf" srcId="{ED0927A0-9870-4204-8C79-FEF26CDECCDB}" destId="{DFB3CD1F-0E45-43AF-A578-2BF5A2ACECB8}" srcOrd="0" destOrd="0" presId="urn:microsoft.com/office/officeart/2005/8/layout/vList4"/>
    <dgm:cxn modelId="{F9D99E3A-3572-4698-B9E6-8A450701A313}" type="presParOf" srcId="{ED0927A0-9870-4204-8C79-FEF26CDECCDB}" destId="{C625F6B2-3C80-4510-8F6E-ACFFB55A13D7}" srcOrd="1" destOrd="0" presId="urn:microsoft.com/office/officeart/2005/8/layout/vList4"/>
    <dgm:cxn modelId="{F31E7E4A-4EE6-46DE-A68C-9439B31DA4ED}" type="presParOf" srcId="{ED0927A0-9870-4204-8C79-FEF26CDECCDB}" destId="{6503F45B-14B3-4C09-8BB0-B5FC5D4FA3B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0F863-DB84-42BD-8674-C0D6F8E024CC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14ED5A82-A2AB-4B23-BD9E-78D0289B2202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MX" sz="2800" b="1" dirty="0"/>
            <a:t>Supervisión</a:t>
          </a:r>
        </a:p>
      </dgm:t>
    </dgm:pt>
    <dgm:pt modelId="{4DB3D923-A0FC-4F8C-A098-1B983736A8E6}" type="parTrans" cxnId="{BA48950D-EF54-4D05-A0BA-A40C18BBFC17}">
      <dgm:prSet/>
      <dgm:spPr/>
      <dgm:t>
        <a:bodyPr/>
        <a:lstStyle/>
        <a:p>
          <a:endParaRPr lang="es-MX" sz="1200"/>
        </a:p>
      </dgm:t>
    </dgm:pt>
    <dgm:pt modelId="{6FCECBA7-98F4-4D4D-B59B-67CF29E387AD}" type="sibTrans" cxnId="{BA48950D-EF54-4D05-A0BA-A40C18BBFC17}">
      <dgm:prSet custT="1"/>
      <dgm:spPr/>
      <dgm:t>
        <a:bodyPr/>
        <a:lstStyle/>
        <a:p>
          <a:endParaRPr lang="es-MX" sz="1100" dirty="0"/>
        </a:p>
      </dgm:t>
    </dgm:pt>
    <dgm:pt modelId="{18FFA600-55A5-4078-8245-1CE6E1C1CFDC}" type="pres">
      <dgm:prSet presAssocID="{2090F863-DB84-42BD-8674-C0D6F8E024CC}" presName="Name0" presStyleCnt="0">
        <dgm:presLayoutVars>
          <dgm:dir/>
          <dgm:resizeHandles val="exact"/>
        </dgm:presLayoutVars>
      </dgm:prSet>
      <dgm:spPr/>
    </dgm:pt>
    <dgm:pt modelId="{2DF2294B-EB31-4FBA-ACC3-737B944BB6D8}" type="pres">
      <dgm:prSet presAssocID="{14ED5A82-A2AB-4B23-BD9E-78D0289B2202}" presName="node" presStyleLbl="node1" presStyleIdx="0" presStyleCnt="1" custScaleX="60955" custLinFactNeighborX="-9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A48950D-EF54-4D05-A0BA-A40C18BBFC17}" srcId="{2090F863-DB84-42BD-8674-C0D6F8E024CC}" destId="{14ED5A82-A2AB-4B23-BD9E-78D0289B2202}" srcOrd="0" destOrd="0" parTransId="{4DB3D923-A0FC-4F8C-A098-1B983736A8E6}" sibTransId="{6FCECBA7-98F4-4D4D-B59B-67CF29E387AD}"/>
    <dgm:cxn modelId="{E33A2F44-BFE0-48D0-A329-D309405F6AE4}" type="presOf" srcId="{14ED5A82-A2AB-4B23-BD9E-78D0289B2202}" destId="{2DF2294B-EB31-4FBA-ACC3-737B944BB6D8}" srcOrd="0" destOrd="0" presId="urn:microsoft.com/office/officeart/2005/8/layout/process1"/>
    <dgm:cxn modelId="{006F9CB5-2422-4662-9DF1-5A1B6C7BAF93}" type="presOf" srcId="{2090F863-DB84-42BD-8674-C0D6F8E024CC}" destId="{18FFA600-55A5-4078-8245-1CE6E1C1CFDC}" srcOrd="0" destOrd="0" presId="urn:microsoft.com/office/officeart/2005/8/layout/process1"/>
    <dgm:cxn modelId="{7232DB27-B189-4E40-9BA4-BFB3094FCE20}" type="presParOf" srcId="{18FFA600-55A5-4078-8245-1CE6E1C1CFDC}" destId="{2DF2294B-EB31-4FBA-ACC3-737B944BB6D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A30C61-C4DE-4558-8168-397B6FAED304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C36E4577-20E1-4496-A802-F7138C65177D}">
      <dgm:prSet phldrT="[Texto]"/>
      <dgm:spPr/>
      <dgm:t>
        <a:bodyPr/>
        <a:lstStyle/>
        <a:p>
          <a:r>
            <a:rPr lang="es-MX" b="1" dirty="0"/>
            <a:t>Análisis de la información con base en riesgo </a:t>
          </a:r>
        </a:p>
      </dgm:t>
    </dgm:pt>
    <dgm:pt modelId="{DDB040C4-2228-44AC-A5D3-C630B8BAC577}" type="parTrans" cxnId="{FC16F483-408C-45D4-A381-425DD59672B7}">
      <dgm:prSet/>
      <dgm:spPr/>
      <dgm:t>
        <a:bodyPr/>
        <a:lstStyle/>
        <a:p>
          <a:endParaRPr lang="es-MX"/>
        </a:p>
      </dgm:t>
    </dgm:pt>
    <dgm:pt modelId="{33CA1E26-04AF-498C-96C0-521CDE160B73}" type="sibTrans" cxnId="{FC16F483-408C-45D4-A381-425DD59672B7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 dirty="0"/>
        </a:p>
      </dgm:t>
    </dgm:pt>
    <dgm:pt modelId="{EDA9FE94-5C7F-4CEB-A0A9-7F47372BEA44}">
      <dgm:prSet phldrT="[Texto]" custT="1"/>
      <dgm:spPr/>
      <dgm:t>
        <a:bodyPr/>
        <a:lstStyle/>
        <a:p>
          <a:r>
            <a:rPr lang="es-MX" sz="1400" dirty="0">
              <a:solidFill>
                <a:schemeClr val="tx2"/>
              </a:solidFill>
            </a:rPr>
            <a:t>Visitas realizadas</a:t>
          </a:r>
        </a:p>
      </dgm:t>
    </dgm:pt>
    <dgm:pt modelId="{BCB0E0F4-B848-420D-B317-4FC2920068D2}" type="parTrans" cxnId="{FE15E8B2-180D-4EF8-BE78-528149413AD7}">
      <dgm:prSet/>
      <dgm:spPr/>
      <dgm:t>
        <a:bodyPr/>
        <a:lstStyle/>
        <a:p>
          <a:endParaRPr lang="es-MX"/>
        </a:p>
      </dgm:t>
    </dgm:pt>
    <dgm:pt modelId="{283D77D7-0C97-4BEE-9286-720C6EADA497}" type="sibTrans" cxnId="{FE15E8B2-180D-4EF8-BE78-528149413AD7}">
      <dgm:prSet/>
      <dgm:spPr/>
      <dgm:t>
        <a:bodyPr/>
        <a:lstStyle/>
        <a:p>
          <a:endParaRPr lang="es-MX"/>
        </a:p>
      </dgm:t>
    </dgm:pt>
    <dgm:pt modelId="{7B3D5850-6593-4205-9A4E-13B55D9B537C}">
      <dgm:prSet phldrT="[Texto]"/>
      <dgm:spPr/>
      <dgm:t>
        <a:bodyPr/>
        <a:lstStyle/>
        <a:p>
          <a:r>
            <a:rPr lang="es-MX" b="1" dirty="0"/>
            <a:t>Alcance del requerimiento</a:t>
          </a:r>
          <a:endParaRPr lang="es-MX" dirty="0"/>
        </a:p>
      </dgm:t>
    </dgm:pt>
    <dgm:pt modelId="{98E01E21-5191-4810-A92A-D0DC7B458C38}" type="parTrans" cxnId="{68E05E10-693C-4FE8-8BA2-B1414BD01987}">
      <dgm:prSet/>
      <dgm:spPr/>
      <dgm:t>
        <a:bodyPr/>
        <a:lstStyle/>
        <a:p>
          <a:endParaRPr lang="es-MX"/>
        </a:p>
      </dgm:t>
    </dgm:pt>
    <dgm:pt modelId="{CFB7A994-81B1-4653-827F-A5702222313A}" type="sibTrans" cxnId="{68E05E10-693C-4FE8-8BA2-B1414BD01987}">
      <dgm:prSet/>
      <dgm:spPr/>
      <dgm:t>
        <a:bodyPr/>
        <a:lstStyle/>
        <a:p>
          <a:endParaRPr lang="es-MX"/>
        </a:p>
      </dgm:t>
    </dgm:pt>
    <dgm:pt modelId="{54DCA51F-9F6A-44DA-86AF-483F41BE8D4C}">
      <dgm:prSet phldrT="[Texto]" custT="1"/>
      <dgm:spPr/>
      <dgm:t>
        <a:bodyPr/>
        <a:lstStyle/>
        <a:p>
          <a:r>
            <a:rPr lang="es-MX" sz="1400" dirty="0">
              <a:solidFill>
                <a:schemeClr val="tx2"/>
              </a:solidFill>
            </a:rPr>
            <a:t>Programa correctivo</a:t>
          </a:r>
        </a:p>
      </dgm:t>
    </dgm:pt>
    <dgm:pt modelId="{A9832B03-A900-4C79-BAC5-88B64EFFBE4F}" type="parTrans" cxnId="{0949CE7B-88E6-417B-BFAF-2DC39D07F435}">
      <dgm:prSet/>
      <dgm:spPr/>
      <dgm:t>
        <a:bodyPr/>
        <a:lstStyle/>
        <a:p>
          <a:endParaRPr lang="es-MX"/>
        </a:p>
      </dgm:t>
    </dgm:pt>
    <dgm:pt modelId="{37A145A7-FFDE-4DBA-8B42-3D68F4F26D8B}" type="sibTrans" cxnId="{0949CE7B-88E6-417B-BFAF-2DC39D07F435}">
      <dgm:prSet/>
      <dgm:spPr/>
      <dgm:t>
        <a:bodyPr/>
        <a:lstStyle/>
        <a:p>
          <a:endParaRPr lang="es-MX"/>
        </a:p>
      </dgm:t>
    </dgm:pt>
    <dgm:pt modelId="{8D48827A-5EF7-41F8-872C-CA46363A078C}">
      <dgm:prSet custT="1"/>
      <dgm:spPr/>
      <dgm:t>
        <a:bodyPr/>
        <a:lstStyle/>
        <a:p>
          <a:r>
            <a:rPr lang="es-MX" sz="1400" dirty="0">
              <a:solidFill>
                <a:schemeClr val="tx2"/>
              </a:solidFill>
            </a:rPr>
            <a:t>Métricas de medidas de seguridad, de urgente aplicación y correctivas en inspecciones</a:t>
          </a:r>
        </a:p>
      </dgm:t>
    </dgm:pt>
    <dgm:pt modelId="{1019E7CA-41FB-4A46-B699-3EAEBFA266D8}" type="parTrans" cxnId="{832C569D-DA72-4509-9F32-C1C5F2D79B55}">
      <dgm:prSet/>
      <dgm:spPr/>
      <dgm:t>
        <a:bodyPr/>
        <a:lstStyle/>
        <a:p>
          <a:endParaRPr lang="es-MX"/>
        </a:p>
      </dgm:t>
    </dgm:pt>
    <dgm:pt modelId="{A8548A62-8E92-4630-AF72-174815EF0727}" type="sibTrans" cxnId="{832C569D-DA72-4509-9F32-C1C5F2D79B55}">
      <dgm:prSet/>
      <dgm:spPr/>
      <dgm:t>
        <a:bodyPr/>
        <a:lstStyle/>
        <a:p>
          <a:endParaRPr lang="es-MX"/>
        </a:p>
      </dgm:t>
    </dgm:pt>
    <dgm:pt modelId="{14A0790F-9BB0-474E-8FDF-CAD381D319BA}">
      <dgm:prSet custT="1"/>
      <dgm:spPr/>
      <dgm:t>
        <a:bodyPr/>
        <a:lstStyle/>
        <a:p>
          <a:r>
            <a:rPr lang="es-MX" sz="1400" dirty="0">
              <a:solidFill>
                <a:schemeClr val="tx2"/>
              </a:solidFill>
            </a:rPr>
            <a:t>Matriz de riesgo por NOM</a:t>
          </a:r>
        </a:p>
      </dgm:t>
    </dgm:pt>
    <dgm:pt modelId="{218587D0-2F70-4F50-B775-F58CEE148A13}" type="parTrans" cxnId="{FB7E0773-0BC7-45E3-937F-0D97C827FCE1}">
      <dgm:prSet/>
      <dgm:spPr/>
      <dgm:t>
        <a:bodyPr/>
        <a:lstStyle/>
        <a:p>
          <a:endParaRPr lang="es-MX"/>
        </a:p>
      </dgm:t>
    </dgm:pt>
    <dgm:pt modelId="{5F30F0A6-A35E-4018-9FC8-59547AB90C61}" type="sibTrans" cxnId="{FB7E0773-0BC7-45E3-937F-0D97C827FCE1}">
      <dgm:prSet/>
      <dgm:spPr/>
      <dgm:t>
        <a:bodyPr/>
        <a:lstStyle/>
        <a:p>
          <a:endParaRPr lang="es-MX"/>
        </a:p>
      </dgm:t>
    </dgm:pt>
    <dgm:pt modelId="{ED2D60C6-C494-482C-BAFD-1E10B4304E79}">
      <dgm:prSet custT="1"/>
      <dgm:spPr/>
      <dgm:t>
        <a:bodyPr/>
        <a:lstStyle/>
        <a:p>
          <a:r>
            <a:rPr lang="es-MX" sz="1400" dirty="0">
              <a:solidFill>
                <a:schemeClr val="tx2"/>
              </a:solidFill>
            </a:rPr>
            <a:t>Lecciones aprendidas</a:t>
          </a:r>
        </a:p>
      </dgm:t>
    </dgm:pt>
    <dgm:pt modelId="{EF29ECFF-D40B-43AD-9C81-25A8ABE164CA}" type="parTrans" cxnId="{E3B81036-BB76-4D0A-93CE-A34F48913F96}">
      <dgm:prSet/>
      <dgm:spPr/>
      <dgm:t>
        <a:bodyPr/>
        <a:lstStyle/>
        <a:p>
          <a:endParaRPr lang="es-MX"/>
        </a:p>
      </dgm:t>
    </dgm:pt>
    <dgm:pt modelId="{EC03A429-A8F1-483E-AA78-2115A7F0CF3F}" type="sibTrans" cxnId="{E3B81036-BB76-4D0A-93CE-A34F48913F96}">
      <dgm:prSet/>
      <dgm:spPr/>
      <dgm:t>
        <a:bodyPr/>
        <a:lstStyle/>
        <a:p>
          <a:endParaRPr lang="es-MX"/>
        </a:p>
      </dgm:t>
    </dgm:pt>
    <dgm:pt modelId="{35D62875-48A5-4159-96AF-952D6D1D1005}">
      <dgm:prSet custT="1"/>
      <dgm:spPr/>
      <dgm:t>
        <a:bodyPr/>
        <a:lstStyle/>
        <a:p>
          <a:r>
            <a:rPr lang="es-MX" sz="1400" dirty="0">
              <a:solidFill>
                <a:schemeClr val="tx2"/>
              </a:solidFill>
            </a:rPr>
            <a:t>Procedimiento para la evaluación de la conformidad</a:t>
          </a:r>
        </a:p>
      </dgm:t>
    </dgm:pt>
    <dgm:pt modelId="{E569673A-9B9B-4EFE-B8D4-CDC5892455B1}" type="parTrans" cxnId="{298BFDE5-5267-4D71-A05F-7B97DBB40008}">
      <dgm:prSet/>
      <dgm:spPr/>
      <dgm:t>
        <a:bodyPr/>
        <a:lstStyle/>
        <a:p>
          <a:endParaRPr lang="es-MX"/>
        </a:p>
      </dgm:t>
    </dgm:pt>
    <dgm:pt modelId="{A79F9744-7922-4A26-B081-8E04348F7146}" type="sibTrans" cxnId="{298BFDE5-5267-4D71-A05F-7B97DBB40008}">
      <dgm:prSet/>
      <dgm:spPr/>
      <dgm:t>
        <a:bodyPr/>
        <a:lstStyle/>
        <a:p>
          <a:endParaRPr lang="es-MX"/>
        </a:p>
      </dgm:t>
    </dgm:pt>
    <dgm:pt modelId="{0797F19F-AD45-40A5-9350-C84668F939DA}">
      <dgm:prSet custT="1"/>
      <dgm:spPr/>
      <dgm:t>
        <a:bodyPr/>
        <a:lstStyle/>
        <a:p>
          <a:r>
            <a:rPr lang="es-MX" sz="1400" dirty="0">
              <a:solidFill>
                <a:schemeClr val="tx2"/>
              </a:solidFill>
            </a:rPr>
            <a:t>Dictámenes</a:t>
          </a:r>
        </a:p>
      </dgm:t>
    </dgm:pt>
    <dgm:pt modelId="{C65E4BF1-644A-49A2-A20F-0F3784FFE8EE}" type="parTrans" cxnId="{C8662B99-009D-482D-A956-09002A77F5A0}">
      <dgm:prSet/>
      <dgm:spPr/>
      <dgm:t>
        <a:bodyPr/>
        <a:lstStyle/>
        <a:p>
          <a:endParaRPr lang="es-MX"/>
        </a:p>
      </dgm:t>
    </dgm:pt>
    <dgm:pt modelId="{D25D6A0C-A15D-4AE6-8598-5B22801EA9A0}" type="sibTrans" cxnId="{C8662B99-009D-482D-A956-09002A77F5A0}">
      <dgm:prSet/>
      <dgm:spPr/>
      <dgm:t>
        <a:bodyPr/>
        <a:lstStyle/>
        <a:p>
          <a:endParaRPr lang="es-MX"/>
        </a:p>
      </dgm:t>
    </dgm:pt>
    <dgm:pt modelId="{26C9FA6F-32FB-4C11-B1F2-6327BF492C05}">
      <dgm:prSet custT="1"/>
      <dgm:spPr/>
      <dgm:t>
        <a:bodyPr/>
        <a:lstStyle/>
        <a:p>
          <a:r>
            <a:rPr lang="es-MX" sz="1400" b="1" dirty="0">
              <a:solidFill>
                <a:schemeClr val="tx2"/>
              </a:solidFill>
            </a:rPr>
            <a:t>No implica sanción</a:t>
          </a:r>
        </a:p>
      </dgm:t>
    </dgm:pt>
    <dgm:pt modelId="{5011CCC6-CA6F-439F-9D4E-D4D678771D3C}" type="parTrans" cxnId="{E9F41681-0934-4F53-AC0B-382E0E3BBB6E}">
      <dgm:prSet/>
      <dgm:spPr/>
      <dgm:t>
        <a:bodyPr/>
        <a:lstStyle/>
        <a:p>
          <a:endParaRPr lang="es-ES"/>
        </a:p>
      </dgm:t>
    </dgm:pt>
    <dgm:pt modelId="{D2C5D716-B97F-475B-9EDD-DC7CB326A187}" type="sibTrans" cxnId="{E9F41681-0934-4F53-AC0B-382E0E3BBB6E}">
      <dgm:prSet/>
      <dgm:spPr/>
      <dgm:t>
        <a:bodyPr/>
        <a:lstStyle/>
        <a:p>
          <a:endParaRPr lang="es-ES"/>
        </a:p>
      </dgm:t>
    </dgm:pt>
    <dgm:pt modelId="{0920167D-E67E-47B0-AE42-0E91AD6ED72A}">
      <dgm:prSet custT="1"/>
      <dgm:spPr/>
      <dgm:t>
        <a:bodyPr/>
        <a:lstStyle/>
        <a:p>
          <a:r>
            <a:rPr lang="es-MX" sz="1400" b="1" dirty="0">
              <a:solidFill>
                <a:schemeClr val="tx2"/>
              </a:solidFill>
            </a:rPr>
            <a:t>Mayor cobertura de regulados</a:t>
          </a:r>
        </a:p>
      </dgm:t>
    </dgm:pt>
    <dgm:pt modelId="{709C14E4-4FF8-4F93-BD9E-9046F4D48548}" type="parTrans" cxnId="{B012E670-C8D4-42D4-AC1C-7670E64BA448}">
      <dgm:prSet/>
      <dgm:spPr/>
      <dgm:t>
        <a:bodyPr/>
        <a:lstStyle/>
        <a:p>
          <a:endParaRPr lang="es-ES"/>
        </a:p>
      </dgm:t>
    </dgm:pt>
    <dgm:pt modelId="{A5AC11ED-2D91-4927-8941-0B237F0EBA3F}" type="sibTrans" cxnId="{B012E670-C8D4-42D4-AC1C-7670E64BA448}">
      <dgm:prSet/>
      <dgm:spPr/>
      <dgm:t>
        <a:bodyPr/>
        <a:lstStyle/>
        <a:p>
          <a:endParaRPr lang="es-ES"/>
        </a:p>
      </dgm:t>
    </dgm:pt>
    <dgm:pt modelId="{18D8EDD9-ACC3-4F8C-8681-D0A336D94988}" type="pres">
      <dgm:prSet presAssocID="{1DA30C61-C4DE-4558-8168-397B6FAED3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6433E764-AD46-4E7D-B441-D0ACE3D01DA1}" type="pres">
      <dgm:prSet presAssocID="{C36E4577-20E1-4496-A802-F7138C65177D}" presName="composite" presStyleCnt="0"/>
      <dgm:spPr/>
    </dgm:pt>
    <dgm:pt modelId="{C8478AB3-1C62-4AF9-AA67-0B797B66EAAC}" type="pres">
      <dgm:prSet presAssocID="{C36E4577-20E1-4496-A802-F7138C65177D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0E15280-8DEB-4864-99F0-B2890F7D8289}" type="pres">
      <dgm:prSet presAssocID="{C36E4577-20E1-4496-A802-F7138C65177D}" presName="parSh" presStyleLbl="node1" presStyleIdx="0" presStyleCnt="2"/>
      <dgm:spPr/>
      <dgm:t>
        <a:bodyPr/>
        <a:lstStyle/>
        <a:p>
          <a:endParaRPr lang="es-ES_tradnl"/>
        </a:p>
      </dgm:t>
    </dgm:pt>
    <dgm:pt modelId="{09935A13-5BC7-48AD-A630-5F50AD020209}" type="pres">
      <dgm:prSet presAssocID="{C36E4577-20E1-4496-A802-F7138C65177D}" presName="desTx" presStyleLbl="fgAcc1" presStyleIdx="0" presStyleCnt="2" custScaleX="128760" custScaleY="81633" custLinFactNeighborX="3199" custLinFactNeighborY="-970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07BB84D-F00F-48A0-AA94-27F329D7849D}" type="pres">
      <dgm:prSet presAssocID="{33CA1E26-04AF-498C-96C0-521CDE160B73}" presName="sibTrans" presStyleLbl="sibTrans2D1" presStyleIdx="0" presStyleCnt="1" custAng="0" custScaleX="188909" custLinFactNeighborX="-3520"/>
      <dgm:spPr/>
      <dgm:t>
        <a:bodyPr/>
        <a:lstStyle/>
        <a:p>
          <a:endParaRPr lang="es-ES_tradnl"/>
        </a:p>
      </dgm:t>
    </dgm:pt>
    <dgm:pt modelId="{4E1929BC-B56B-4CAA-9378-4703EED98B7C}" type="pres">
      <dgm:prSet presAssocID="{33CA1E26-04AF-498C-96C0-521CDE160B73}" presName="connTx" presStyleLbl="sibTrans2D1" presStyleIdx="0" presStyleCnt="1"/>
      <dgm:spPr/>
      <dgm:t>
        <a:bodyPr/>
        <a:lstStyle/>
        <a:p>
          <a:endParaRPr lang="es-ES_tradnl"/>
        </a:p>
      </dgm:t>
    </dgm:pt>
    <dgm:pt modelId="{45A5D299-F31E-42B9-976E-45939D990BC0}" type="pres">
      <dgm:prSet presAssocID="{7B3D5850-6593-4205-9A4E-13B55D9B537C}" presName="composite" presStyleCnt="0"/>
      <dgm:spPr/>
    </dgm:pt>
    <dgm:pt modelId="{54E56D47-0C30-4588-BE1E-A92B489649A7}" type="pres">
      <dgm:prSet presAssocID="{7B3D5850-6593-4205-9A4E-13B55D9B537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A183368-EB69-4598-9D5D-E2ADE422C979}" type="pres">
      <dgm:prSet presAssocID="{7B3D5850-6593-4205-9A4E-13B55D9B537C}" presName="parSh" presStyleLbl="node1" presStyleIdx="1" presStyleCnt="2"/>
      <dgm:spPr/>
      <dgm:t>
        <a:bodyPr/>
        <a:lstStyle/>
        <a:p>
          <a:endParaRPr lang="es-ES_tradnl"/>
        </a:p>
      </dgm:t>
    </dgm:pt>
    <dgm:pt modelId="{A432A984-502B-4ACD-8BA8-FAC46A179F92}" type="pres">
      <dgm:prSet presAssocID="{7B3D5850-6593-4205-9A4E-13B55D9B537C}" presName="desTx" presStyleLbl="fgAcc1" presStyleIdx="1" presStyleCnt="2" custScaleX="129111" custScaleY="81633" custLinFactNeighborX="820" custLinFactNeighborY="-954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9332E54E-F2BA-49BF-A374-90ED4FC69261}" type="presOf" srcId="{33CA1E26-04AF-498C-96C0-521CDE160B73}" destId="{4E1929BC-B56B-4CAA-9378-4703EED98B7C}" srcOrd="1" destOrd="0" presId="urn:microsoft.com/office/officeart/2005/8/layout/process3"/>
    <dgm:cxn modelId="{6118457A-3970-4DA8-B723-FACB286709DE}" type="presOf" srcId="{0797F19F-AD45-40A5-9350-C84668F939DA}" destId="{A432A984-502B-4ACD-8BA8-FAC46A179F92}" srcOrd="0" destOrd="2" presId="urn:microsoft.com/office/officeart/2005/8/layout/process3"/>
    <dgm:cxn modelId="{C69C6966-0F01-482C-A13A-8FCBFE0365B0}" type="presOf" srcId="{C36E4577-20E1-4496-A802-F7138C65177D}" destId="{C8478AB3-1C62-4AF9-AA67-0B797B66EAAC}" srcOrd="0" destOrd="0" presId="urn:microsoft.com/office/officeart/2005/8/layout/process3"/>
    <dgm:cxn modelId="{FB7E0773-0BC7-45E3-937F-0D97C827FCE1}" srcId="{C36E4577-20E1-4496-A802-F7138C65177D}" destId="{14A0790F-9BB0-474E-8FDF-CAD381D319BA}" srcOrd="2" destOrd="0" parTransId="{218587D0-2F70-4F50-B775-F58CEE148A13}" sibTransId="{5F30F0A6-A35E-4018-9FC8-59547AB90C61}"/>
    <dgm:cxn modelId="{0949CE7B-88E6-417B-BFAF-2DC39D07F435}" srcId="{7B3D5850-6593-4205-9A4E-13B55D9B537C}" destId="{54DCA51F-9F6A-44DA-86AF-483F41BE8D4C}" srcOrd="0" destOrd="0" parTransId="{A9832B03-A900-4C79-BAC5-88B64EFFBE4F}" sibTransId="{37A145A7-FFDE-4DBA-8B42-3D68F4F26D8B}"/>
    <dgm:cxn modelId="{2074FEA8-5BAE-4568-AC17-B3A9E6EBA09D}" type="presOf" srcId="{26C9FA6F-32FB-4C11-B1F2-6327BF492C05}" destId="{A432A984-502B-4ACD-8BA8-FAC46A179F92}" srcOrd="0" destOrd="3" presId="urn:microsoft.com/office/officeart/2005/8/layout/process3"/>
    <dgm:cxn modelId="{56525FCE-61CD-4C3B-B9D5-500F96BF9257}" type="presOf" srcId="{8D48827A-5EF7-41F8-872C-CA46363A078C}" destId="{09935A13-5BC7-48AD-A630-5F50AD020209}" srcOrd="0" destOrd="1" presId="urn:microsoft.com/office/officeart/2005/8/layout/process3"/>
    <dgm:cxn modelId="{68E05E10-693C-4FE8-8BA2-B1414BD01987}" srcId="{1DA30C61-C4DE-4558-8168-397B6FAED304}" destId="{7B3D5850-6593-4205-9A4E-13B55D9B537C}" srcOrd="1" destOrd="0" parTransId="{98E01E21-5191-4810-A92A-D0DC7B458C38}" sibTransId="{CFB7A994-81B1-4653-827F-A5702222313A}"/>
    <dgm:cxn modelId="{E3B81036-BB76-4D0A-93CE-A34F48913F96}" srcId="{C36E4577-20E1-4496-A802-F7138C65177D}" destId="{ED2D60C6-C494-482C-BAFD-1E10B4304E79}" srcOrd="3" destOrd="0" parTransId="{EF29ECFF-D40B-43AD-9C81-25A8ABE164CA}" sibTransId="{EC03A429-A8F1-483E-AA78-2115A7F0CF3F}"/>
    <dgm:cxn modelId="{4FB19450-59B4-4B3E-AC4B-5C5B70E189AA}" type="presOf" srcId="{7B3D5850-6593-4205-9A4E-13B55D9B537C}" destId="{54E56D47-0C30-4588-BE1E-A92B489649A7}" srcOrd="0" destOrd="0" presId="urn:microsoft.com/office/officeart/2005/8/layout/process3"/>
    <dgm:cxn modelId="{23732C16-1FAE-4CF8-99CC-A4C77B17C953}" type="presOf" srcId="{7B3D5850-6593-4205-9A4E-13B55D9B537C}" destId="{8A183368-EB69-4598-9D5D-E2ADE422C979}" srcOrd="1" destOrd="0" presId="urn:microsoft.com/office/officeart/2005/8/layout/process3"/>
    <dgm:cxn modelId="{43616066-330D-4C74-95DE-B5BED0CCD8C7}" type="presOf" srcId="{14A0790F-9BB0-474E-8FDF-CAD381D319BA}" destId="{09935A13-5BC7-48AD-A630-5F50AD020209}" srcOrd="0" destOrd="2" presId="urn:microsoft.com/office/officeart/2005/8/layout/process3"/>
    <dgm:cxn modelId="{68F2713F-B96F-4687-B5AE-229BD003BCC9}" type="presOf" srcId="{35D62875-48A5-4159-96AF-952D6D1D1005}" destId="{A432A984-502B-4ACD-8BA8-FAC46A179F92}" srcOrd="0" destOrd="1" presId="urn:microsoft.com/office/officeart/2005/8/layout/process3"/>
    <dgm:cxn modelId="{FE15E8B2-180D-4EF8-BE78-528149413AD7}" srcId="{C36E4577-20E1-4496-A802-F7138C65177D}" destId="{EDA9FE94-5C7F-4CEB-A0A9-7F47372BEA44}" srcOrd="0" destOrd="0" parTransId="{BCB0E0F4-B848-420D-B317-4FC2920068D2}" sibTransId="{283D77D7-0C97-4BEE-9286-720C6EADA497}"/>
    <dgm:cxn modelId="{22113B03-F5F3-4AD1-9885-B84D696698E1}" type="presOf" srcId="{ED2D60C6-C494-482C-BAFD-1E10B4304E79}" destId="{09935A13-5BC7-48AD-A630-5F50AD020209}" srcOrd="0" destOrd="3" presId="urn:microsoft.com/office/officeart/2005/8/layout/process3"/>
    <dgm:cxn modelId="{DE81CF9C-6508-4F94-9245-6D980C458539}" type="presOf" srcId="{1DA30C61-C4DE-4558-8168-397B6FAED304}" destId="{18D8EDD9-ACC3-4F8C-8681-D0A336D94988}" srcOrd="0" destOrd="0" presId="urn:microsoft.com/office/officeart/2005/8/layout/process3"/>
    <dgm:cxn modelId="{812DFB23-06BE-415E-8FD8-149369DEADEA}" type="presOf" srcId="{33CA1E26-04AF-498C-96C0-521CDE160B73}" destId="{E07BB84D-F00F-48A0-AA94-27F329D7849D}" srcOrd="0" destOrd="0" presId="urn:microsoft.com/office/officeart/2005/8/layout/process3"/>
    <dgm:cxn modelId="{FC16F483-408C-45D4-A381-425DD59672B7}" srcId="{1DA30C61-C4DE-4558-8168-397B6FAED304}" destId="{C36E4577-20E1-4496-A802-F7138C65177D}" srcOrd="0" destOrd="0" parTransId="{DDB040C4-2228-44AC-A5D3-C630B8BAC577}" sibTransId="{33CA1E26-04AF-498C-96C0-521CDE160B73}"/>
    <dgm:cxn modelId="{C8662B99-009D-482D-A956-09002A77F5A0}" srcId="{7B3D5850-6593-4205-9A4E-13B55D9B537C}" destId="{0797F19F-AD45-40A5-9350-C84668F939DA}" srcOrd="2" destOrd="0" parTransId="{C65E4BF1-644A-49A2-A20F-0F3784FFE8EE}" sibTransId="{D25D6A0C-A15D-4AE6-8598-5B22801EA9A0}"/>
    <dgm:cxn modelId="{56B3246F-4075-4B47-AD6F-AD9A08986806}" type="presOf" srcId="{EDA9FE94-5C7F-4CEB-A0A9-7F47372BEA44}" destId="{09935A13-5BC7-48AD-A630-5F50AD020209}" srcOrd="0" destOrd="0" presId="urn:microsoft.com/office/officeart/2005/8/layout/process3"/>
    <dgm:cxn modelId="{DEDA8736-ABE8-492B-9573-F02E2FD2FD0D}" type="presOf" srcId="{0920167D-E67E-47B0-AE42-0E91AD6ED72A}" destId="{A432A984-502B-4ACD-8BA8-FAC46A179F92}" srcOrd="0" destOrd="4" presId="urn:microsoft.com/office/officeart/2005/8/layout/process3"/>
    <dgm:cxn modelId="{B012E670-C8D4-42D4-AC1C-7670E64BA448}" srcId="{7B3D5850-6593-4205-9A4E-13B55D9B537C}" destId="{0920167D-E67E-47B0-AE42-0E91AD6ED72A}" srcOrd="4" destOrd="0" parTransId="{709C14E4-4FF8-4F93-BD9E-9046F4D48548}" sibTransId="{A5AC11ED-2D91-4927-8941-0B237F0EBA3F}"/>
    <dgm:cxn modelId="{832C569D-DA72-4509-9F32-C1C5F2D79B55}" srcId="{C36E4577-20E1-4496-A802-F7138C65177D}" destId="{8D48827A-5EF7-41F8-872C-CA46363A078C}" srcOrd="1" destOrd="0" parTransId="{1019E7CA-41FB-4A46-B699-3EAEBFA266D8}" sibTransId="{A8548A62-8E92-4630-AF72-174815EF0727}"/>
    <dgm:cxn modelId="{E9F41681-0934-4F53-AC0B-382E0E3BBB6E}" srcId="{7B3D5850-6593-4205-9A4E-13B55D9B537C}" destId="{26C9FA6F-32FB-4C11-B1F2-6327BF492C05}" srcOrd="3" destOrd="0" parTransId="{5011CCC6-CA6F-439F-9D4E-D4D678771D3C}" sibTransId="{D2C5D716-B97F-475B-9EDD-DC7CB326A187}"/>
    <dgm:cxn modelId="{298BFDE5-5267-4D71-A05F-7B97DBB40008}" srcId="{7B3D5850-6593-4205-9A4E-13B55D9B537C}" destId="{35D62875-48A5-4159-96AF-952D6D1D1005}" srcOrd="1" destOrd="0" parTransId="{E569673A-9B9B-4EFE-B8D4-CDC5892455B1}" sibTransId="{A79F9744-7922-4A26-B081-8E04348F7146}"/>
    <dgm:cxn modelId="{47206630-1937-4A5A-8D0B-1F61EE7A6E4B}" type="presOf" srcId="{C36E4577-20E1-4496-A802-F7138C65177D}" destId="{D0E15280-8DEB-4864-99F0-B2890F7D8289}" srcOrd="1" destOrd="0" presId="urn:microsoft.com/office/officeart/2005/8/layout/process3"/>
    <dgm:cxn modelId="{6875B78F-E2B6-4D67-9890-477188BB1B82}" type="presOf" srcId="{54DCA51F-9F6A-44DA-86AF-483F41BE8D4C}" destId="{A432A984-502B-4ACD-8BA8-FAC46A179F92}" srcOrd="0" destOrd="0" presId="urn:microsoft.com/office/officeart/2005/8/layout/process3"/>
    <dgm:cxn modelId="{55E5F97A-4190-4462-BA24-9A346A41C83C}" type="presParOf" srcId="{18D8EDD9-ACC3-4F8C-8681-D0A336D94988}" destId="{6433E764-AD46-4E7D-B441-D0ACE3D01DA1}" srcOrd="0" destOrd="0" presId="urn:microsoft.com/office/officeart/2005/8/layout/process3"/>
    <dgm:cxn modelId="{89D956DB-20D9-4560-BC00-2EC2D629D09B}" type="presParOf" srcId="{6433E764-AD46-4E7D-B441-D0ACE3D01DA1}" destId="{C8478AB3-1C62-4AF9-AA67-0B797B66EAAC}" srcOrd="0" destOrd="0" presId="urn:microsoft.com/office/officeart/2005/8/layout/process3"/>
    <dgm:cxn modelId="{1688D465-85B6-47E2-B221-7F4F8DF55560}" type="presParOf" srcId="{6433E764-AD46-4E7D-B441-D0ACE3D01DA1}" destId="{D0E15280-8DEB-4864-99F0-B2890F7D8289}" srcOrd="1" destOrd="0" presId="urn:microsoft.com/office/officeart/2005/8/layout/process3"/>
    <dgm:cxn modelId="{2A5BA495-81AC-4B52-96F0-BC97E33E2319}" type="presParOf" srcId="{6433E764-AD46-4E7D-B441-D0ACE3D01DA1}" destId="{09935A13-5BC7-48AD-A630-5F50AD020209}" srcOrd="2" destOrd="0" presId="urn:microsoft.com/office/officeart/2005/8/layout/process3"/>
    <dgm:cxn modelId="{B5D1C569-0DDD-48F1-B6C4-06FDCC5AD861}" type="presParOf" srcId="{18D8EDD9-ACC3-4F8C-8681-D0A336D94988}" destId="{E07BB84D-F00F-48A0-AA94-27F329D7849D}" srcOrd="1" destOrd="0" presId="urn:microsoft.com/office/officeart/2005/8/layout/process3"/>
    <dgm:cxn modelId="{ED5D1428-7085-4508-8D6A-F3CBD21CB739}" type="presParOf" srcId="{E07BB84D-F00F-48A0-AA94-27F329D7849D}" destId="{4E1929BC-B56B-4CAA-9378-4703EED98B7C}" srcOrd="0" destOrd="0" presId="urn:microsoft.com/office/officeart/2005/8/layout/process3"/>
    <dgm:cxn modelId="{92321156-0C9F-484E-8105-5AD90068A41E}" type="presParOf" srcId="{18D8EDD9-ACC3-4F8C-8681-D0A336D94988}" destId="{45A5D299-F31E-42B9-976E-45939D990BC0}" srcOrd="2" destOrd="0" presId="urn:microsoft.com/office/officeart/2005/8/layout/process3"/>
    <dgm:cxn modelId="{6CBDF5DC-7A7E-464E-BD9B-A873858A598B}" type="presParOf" srcId="{45A5D299-F31E-42B9-976E-45939D990BC0}" destId="{54E56D47-0C30-4588-BE1E-A92B489649A7}" srcOrd="0" destOrd="0" presId="urn:microsoft.com/office/officeart/2005/8/layout/process3"/>
    <dgm:cxn modelId="{10D5A1EB-03C7-441D-BFA9-F9A0CEE07D41}" type="presParOf" srcId="{45A5D299-F31E-42B9-976E-45939D990BC0}" destId="{8A183368-EB69-4598-9D5D-E2ADE422C979}" srcOrd="1" destOrd="0" presId="urn:microsoft.com/office/officeart/2005/8/layout/process3"/>
    <dgm:cxn modelId="{4BC5FCAD-2BA8-4354-959F-B26D723BEC5F}" type="presParOf" srcId="{45A5D299-F31E-42B9-976E-45939D990BC0}" destId="{A432A984-502B-4ACD-8BA8-FAC46A179F9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90F863-DB84-42BD-8674-C0D6F8E024CC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FFA600-55A5-4078-8245-1CE6E1C1CFDC}" type="pres">
      <dgm:prSet presAssocID="{2090F863-DB84-42BD-8674-C0D6F8E024CC}" presName="Name0" presStyleCnt="0">
        <dgm:presLayoutVars>
          <dgm:dir/>
          <dgm:resizeHandles val="exact"/>
        </dgm:presLayoutVars>
      </dgm:prSet>
      <dgm:spPr/>
    </dgm:pt>
  </dgm:ptLst>
  <dgm:cxnLst>
    <dgm:cxn modelId="{2FC3C93A-9309-4157-8A32-EFD09637A490}" type="presOf" srcId="{2090F863-DB84-42BD-8674-C0D6F8E024CC}" destId="{18FFA600-55A5-4078-8245-1CE6E1C1CFD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FCD7D4-6273-4042-A512-0575BBC3609C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AB3E1B8-777C-49B7-8BD6-AA9C992E3B95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s-MX" sz="1800" b="1" dirty="0"/>
            <a:t>Certidumbre jurídica</a:t>
          </a:r>
        </a:p>
      </dgm:t>
    </dgm:pt>
    <dgm:pt modelId="{7AB7B2C7-9204-4A85-BC23-72BE446742B6}" type="parTrans" cxnId="{28970E98-AF12-4B76-88CD-C6665F1FD2EE}">
      <dgm:prSet/>
      <dgm:spPr/>
      <dgm:t>
        <a:bodyPr/>
        <a:lstStyle/>
        <a:p>
          <a:endParaRPr lang="es-MX"/>
        </a:p>
      </dgm:t>
    </dgm:pt>
    <dgm:pt modelId="{4AE932F9-512C-4BE3-85A0-F173034BBF30}" type="sibTrans" cxnId="{28970E98-AF12-4B76-88CD-C6665F1FD2EE}">
      <dgm:prSet/>
      <dgm:spPr>
        <a:noFill/>
        <a:ln>
          <a:noFill/>
        </a:ln>
      </dgm:spPr>
      <dgm:t>
        <a:bodyPr/>
        <a:lstStyle/>
        <a:p>
          <a:endParaRPr lang="es-MX" dirty="0"/>
        </a:p>
      </dgm:t>
    </dgm:pt>
    <dgm:pt modelId="{851FF828-8D67-499A-AAA4-87E4BEDC41A9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600" b="1" dirty="0"/>
            <a:t>Programación </a:t>
          </a:r>
        </a:p>
        <a:p>
          <a:r>
            <a:rPr lang="es-MX" sz="1600" b="1" dirty="0"/>
            <a:t>Basada en Riesgo</a:t>
          </a:r>
        </a:p>
      </dgm:t>
    </dgm:pt>
    <dgm:pt modelId="{5B3218F0-5E02-462C-973A-87A7FCDDED54}" type="parTrans" cxnId="{7E0CE060-EE7C-4ADE-AA7C-CBA36D9763B9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A7F3B91B-5B1D-4187-9B6A-09BB6D1AC381}" type="sibTrans" cxnId="{7E0CE060-EE7C-4ADE-AA7C-CBA36D9763B9}">
      <dgm:prSet custT="1"/>
      <dgm:spPr/>
      <dgm:t>
        <a:bodyPr/>
        <a:lstStyle/>
        <a:p>
          <a:pPr algn="ctr"/>
          <a:r>
            <a:rPr lang="es-MX" sz="1200" dirty="0">
              <a:solidFill>
                <a:schemeClr val="tx2"/>
              </a:solidFill>
            </a:rPr>
            <a:t>Modelo de administración de riesgos </a:t>
          </a:r>
        </a:p>
        <a:p>
          <a:pPr algn="ctr"/>
          <a:r>
            <a:rPr lang="es-MX" sz="1200" dirty="0">
              <a:solidFill>
                <a:schemeClr val="tx2"/>
              </a:solidFill>
            </a:rPr>
            <a:t>(variables de impacto y probabilidad)</a:t>
          </a:r>
        </a:p>
        <a:p>
          <a:pPr algn="l"/>
          <a:endParaRPr lang="es-MX" sz="1000" dirty="0"/>
        </a:p>
      </dgm:t>
    </dgm:pt>
    <dgm:pt modelId="{29AF0A24-2F02-4AC9-90A5-C5933C1FF09E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600" b="1" dirty="0"/>
            <a:t>Implementación </a:t>
          </a:r>
        </a:p>
        <a:p>
          <a:r>
            <a:rPr lang="es-MX" sz="1600" b="1" dirty="0"/>
            <a:t>Basada en Riesgo</a:t>
          </a:r>
        </a:p>
      </dgm:t>
    </dgm:pt>
    <dgm:pt modelId="{03804253-34FC-47D5-9F73-D5AE987FA5D4}" type="parTrans" cxnId="{A8B4F9C9-9B75-4453-8E1E-20C538CA5F72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3EF07BD8-9A3A-4702-995A-6D6E0CD736B3}" type="sibTrans" cxnId="{A8B4F9C9-9B75-4453-8E1E-20C538CA5F72}">
      <dgm:prSet custT="1"/>
      <dgm:spPr/>
      <dgm:t>
        <a:bodyPr/>
        <a:lstStyle/>
        <a:p>
          <a:pPr algn="just"/>
          <a:r>
            <a:rPr lang="es-MX" sz="1200" dirty="0">
              <a:solidFill>
                <a:schemeClr val="tx2"/>
              </a:solidFill>
            </a:rPr>
            <a:t>Catálogo de medidas correctivas, de urgente aplicación o de seguridad conforme a criticidad,</a:t>
          </a:r>
        </a:p>
        <a:p>
          <a:pPr algn="just"/>
          <a:r>
            <a:rPr lang="es-MX" sz="1200" dirty="0">
              <a:solidFill>
                <a:schemeClr val="tx2"/>
              </a:solidFill>
            </a:rPr>
            <a:t>Privilegiar el cumplimiento sobre la sanción.</a:t>
          </a:r>
        </a:p>
      </dgm:t>
    </dgm:pt>
    <dgm:pt modelId="{2E791E1C-A514-460B-BB6B-5B84DD2CC467}" type="pres">
      <dgm:prSet presAssocID="{CCFCD7D4-6273-4042-A512-0575BBC360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2692C743-ECF1-4529-B38F-7DB90B6ACB3E}" type="pres">
      <dgm:prSet presAssocID="{9AB3E1B8-777C-49B7-8BD6-AA9C992E3B95}" presName="hierRoot1" presStyleCnt="0">
        <dgm:presLayoutVars>
          <dgm:hierBranch val="init"/>
        </dgm:presLayoutVars>
      </dgm:prSet>
      <dgm:spPr/>
    </dgm:pt>
    <dgm:pt modelId="{7991BB07-E445-4E81-BAA6-EBED752CE610}" type="pres">
      <dgm:prSet presAssocID="{9AB3E1B8-777C-49B7-8BD6-AA9C992E3B95}" presName="rootComposite1" presStyleCnt="0"/>
      <dgm:spPr/>
    </dgm:pt>
    <dgm:pt modelId="{7E1750B9-E588-452E-AFD9-75A7B8B59A33}" type="pres">
      <dgm:prSet presAssocID="{9AB3E1B8-777C-49B7-8BD6-AA9C992E3B95}" presName="rootText1" presStyleLbl="node0" presStyleIdx="0" presStyleCnt="1" custScaleY="34088" custLinFactNeighborY="17330">
        <dgm:presLayoutVars>
          <dgm:chMax/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_tradnl"/>
        </a:p>
      </dgm:t>
    </dgm:pt>
    <dgm:pt modelId="{5D3F7584-AA57-4C0B-9045-37B4B9F14970}" type="pres">
      <dgm:prSet presAssocID="{9AB3E1B8-777C-49B7-8BD6-AA9C992E3B95}" presName="titleText1" presStyleLbl="fgAcc0" presStyleIdx="0" presStyleCnt="1" custFlipVert="1" custScaleX="1874" custScaleY="7180" custLinFactX="4026" custLinFactNeighborX="100000" custLinFactNeighborY="-61883">
        <dgm:presLayoutVars>
          <dgm:chMax val="0"/>
          <dgm:chPref val="0"/>
        </dgm:presLayoutVars>
      </dgm:prSet>
      <dgm:spPr/>
      <dgm:t>
        <a:bodyPr/>
        <a:lstStyle/>
        <a:p>
          <a:endParaRPr lang="es-ES_tradnl"/>
        </a:p>
      </dgm:t>
    </dgm:pt>
    <dgm:pt modelId="{B6E71640-D86E-4128-A4B3-0782BC7B05FA}" type="pres">
      <dgm:prSet presAssocID="{9AB3E1B8-777C-49B7-8BD6-AA9C992E3B95}" presName="rootConnector1" presStyleLbl="node1" presStyleIdx="0" presStyleCnt="2"/>
      <dgm:spPr/>
      <dgm:t>
        <a:bodyPr/>
        <a:lstStyle/>
        <a:p>
          <a:endParaRPr lang="es-ES_tradnl"/>
        </a:p>
      </dgm:t>
    </dgm:pt>
    <dgm:pt modelId="{279F04A1-69D4-429E-BCDF-793AEC063E1F}" type="pres">
      <dgm:prSet presAssocID="{9AB3E1B8-777C-49B7-8BD6-AA9C992E3B95}" presName="hierChild2" presStyleCnt="0"/>
      <dgm:spPr/>
    </dgm:pt>
    <dgm:pt modelId="{B748BA86-3F17-4AB0-A383-9E614D9A13BA}" type="pres">
      <dgm:prSet presAssocID="{5B3218F0-5E02-462C-973A-87A7FCDDED54}" presName="Name37" presStyleLbl="parChTrans1D2" presStyleIdx="0" presStyleCnt="2"/>
      <dgm:spPr/>
      <dgm:t>
        <a:bodyPr/>
        <a:lstStyle/>
        <a:p>
          <a:endParaRPr lang="es-ES_tradnl"/>
        </a:p>
      </dgm:t>
    </dgm:pt>
    <dgm:pt modelId="{0D97F75F-50ED-48F0-9605-A61B54BB27CC}" type="pres">
      <dgm:prSet presAssocID="{851FF828-8D67-499A-AAA4-87E4BEDC41A9}" presName="hierRoot2" presStyleCnt="0">
        <dgm:presLayoutVars>
          <dgm:hierBranch val="init"/>
        </dgm:presLayoutVars>
      </dgm:prSet>
      <dgm:spPr/>
    </dgm:pt>
    <dgm:pt modelId="{5FB5EFFF-D0C5-4780-8F95-6763D71E2039}" type="pres">
      <dgm:prSet presAssocID="{851FF828-8D67-499A-AAA4-87E4BEDC41A9}" presName="rootComposite" presStyleCnt="0"/>
      <dgm:spPr/>
    </dgm:pt>
    <dgm:pt modelId="{A7E1FCB7-0567-40EC-AC46-43ADF5776AFD}" type="pres">
      <dgm:prSet presAssocID="{851FF828-8D67-499A-AAA4-87E4BEDC41A9}" presName="rootText" presStyleLbl="node1" presStyleIdx="0" presStyleCnt="2" custScaleX="81021" custScaleY="63939" custLinFactNeighborX="-240" custLinFactNeighborY="-23246">
        <dgm:presLayoutVars>
          <dgm:chMax/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_tradnl"/>
        </a:p>
      </dgm:t>
    </dgm:pt>
    <dgm:pt modelId="{B87007C2-DC70-41CD-961A-A524A78D5CC8}" type="pres">
      <dgm:prSet presAssocID="{851FF828-8D67-499A-AAA4-87E4BEDC41A9}" presName="titleText2" presStyleLbl="fgAcc1" presStyleIdx="0" presStyleCnt="2" custScaleX="98241" custScaleY="197866" custLinFactNeighborX="-1284" custLinFactNeighborY="-57960">
        <dgm:presLayoutVars>
          <dgm:chMax val="0"/>
          <dgm:chPref val="0"/>
        </dgm:presLayoutVars>
      </dgm:prSet>
      <dgm:spPr>
        <a:prstGeom prst="rect">
          <a:avLst/>
        </a:prstGeom>
      </dgm:spPr>
      <dgm:t>
        <a:bodyPr/>
        <a:lstStyle/>
        <a:p>
          <a:endParaRPr lang="es-ES_tradnl"/>
        </a:p>
      </dgm:t>
    </dgm:pt>
    <dgm:pt modelId="{A75CB698-7705-437A-A6FC-04D61652512B}" type="pres">
      <dgm:prSet presAssocID="{851FF828-8D67-499A-AAA4-87E4BEDC41A9}" presName="rootConnector" presStyleLbl="node2" presStyleIdx="0" presStyleCnt="0"/>
      <dgm:spPr/>
      <dgm:t>
        <a:bodyPr/>
        <a:lstStyle/>
        <a:p>
          <a:endParaRPr lang="es-ES_tradnl"/>
        </a:p>
      </dgm:t>
    </dgm:pt>
    <dgm:pt modelId="{3210C279-4651-4C6D-B03E-47DF7A2E2C19}" type="pres">
      <dgm:prSet presAssocID="{851FF828-8D67-499A-AAA4-87E4BEDC41A9}" presName="hierChild4" presStyleCnt="0"/>
      <dgm:spPr/>
    </dgm:pt>
    <dgm:pt modelId="{C56AAB44-5260-452C-B504-2580D159D054}" type="pres">
      <dgm:prSet presAssocID="{851FF828-8D67-499A-AAA4-87E4BEDC41A9}" presName="hierChild5" presStyleCnt="0"/>
      <dgm:spPr/>
    </dgm:pt>
    <dgm:pt modelId="{4D2A44F1-E890-47CB-B7A8-AE2FF5151B1B}" type="pres">
      <dgm:prSet presAssocID="{03804253-34FC-47D5-9F73-D5AE987FA5D4}" presName="Name37" presStyleLbl="parChTrans1D2" presStyleIdx="1" presStyleCnt="2"/>
      <dgm:spPr/>
      <dgm:t>
        <a:bodyPr/>
        <a:lstStyle/>
        <a:p>
          <a:endParaRPr lang="es-ES_tradnl"/>
        </a:p>
      </dgm:t>
    </dgm:pt>
    <dgm:pt modelId="{0BC4AF85-E779-4D4E-AA45-52D589EA23DA}" type="pres">
      <dgm:prSet presAssocID="{29AF0A24-2F02-4AC9-90A5-C5933C1FF09E}" presName="hierRoot2" presStyleCnt="0">
        <dgm:presLayoutVars>
          <dgm:hierBranch val="init"/>
        </dgm:presLayoutVars>
      </dgm:prSet>
      <dgm:spPr/>
    </dgm:pt>
    <dgm:pt modelId="{287F749A-7287-4D1A-BB38-99C098E511EB}" type="pres">
      <dgm:prSet presAssocID="{29AF0A24-2F02-4AC9-90A5-C5933C1FF09E}" presName="rootComposite" presStyleCnt="0"/>
      <dgm:spPr/>
    </dgm:pt>
    <dgm:pt modelId="{82F21DA3-16A8-462D-B855-0D60182AA3FF}" type="pres">
      <dgm:prSet presAssocID="{29AF0A24-2F02-4AC9-90A5-C5933C1FF09E}" presName="rootText" presStyleLbl="node1" presStyleIdx="1" presStyleCnt="2" custScaleX="82645" custScaleY="63315" custLinFactNeighborX="240" custLinFactNeighborY="-23246">
        <dgm:presLayoutVars>
          <dgm:chMax/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_tradnl"/>
        </a:p>
      </dgm:t>
    </dgm:pt>
    <dgm:pt modelId="{E7F8FE14-1EA9-41F1-94A6-4088829C0D55}" type="pres">
      <dgm:prSet presAssocID="{29AF0A24-2F02-4AC9-90A5-C5933C1FF09E}" presName="titleText2" presStyleLbl="fgAcc1" presStyleIdx="1" presStyleCnt="2" custScaleX="89430" custScaleY="203755" custLinFactNeighborX="-4741" custLinFactNeighborY="-62794">
        <dgm:presLayoutVars>
          <dgm:chMax val="0"/>
          <dgm:chPref val="0"/>
        </dgm:presLayoutVars>
      </dgm:prSet>
      <dgm:spPr>
        <a:prstGeom prst="rect">
          <a:avLst/>
        </a:prstGeom>
      </dgm:spPr>
      <dgm:t>
        <a:bodyPr/>
        <a:lstStyle/>
        <a:p>
          <a:endParaRPr lang="es-ES_tradnl"/>
        </a:p>
      </dgm:t>
    </dgm:pt>
    <dgm:pt modelId="{96E9796B-956B-4A86-9945-EC9D3F7FA367}" type="pres">
      <dgm:prSet presAssocID="{29AF0A24-2F02-4AC9-90A5-C5933C1FF09E}" presName="rootConnector" presStyleLbl="node2" presStyleIdx="0" presStyleCnt="0"/>
      <dgm:spPr/>
      <dgm:t>
        <a:bodyPr/>
        <a:lstStyle/>
        <a:p>
          <a:endParaRPr lang="es-ES_tradnl"/>
        </a:p>
      </dgm:t>
    </dgm:pt>
    <dgm:pt modelId="{B7676F3F-7E7F-4361-B3FA-E4CDD7B0E20B}" type="pres">
      <dgm:prSet presAssocID="{29AF0A24-2F02-4AC9-90A5-C5933C1FF09E}" presName="hierChild4" presStyleCnt="0"/>
      <dgm:spPr/>
    </dgm:pt>
    <dgm:pt modelId="{679149C7-231E-461A-8D1D-E035F9961E50}" type="pres">
      <dgm:prSet presAssocID="{29AF0A24-2F02-4AC9-90A5-C5933C1FF09E}" presName="hierChild5" presStyleCnt="0"/>
      <dgm:spPr/>
    </dgm:pt>
    <dgm:pt modelId="{AC78B188-0D18-4B3A-A59F-8F1BC7E20FA0}" type="pres">
      <dgm:prSet presAssocID="{9AB3E1B8-777C-49B7-8BD6-AA9C992E3B95}" presName="hierChild3" presStyleCnt="0"/>
      <dgm:spPr/>
    </dgm:pt>
  </dgm:ptLst>
  <dgm:cxnLst>
    <dgm:cxn modelId="{A3268E67-0BAA-4EBB-B9D9-56A1EBF2B2A8}" type="presOf" srcId="{29AF0A24-2F02-4AC9-90A5-C5933C1FF09E}" destId="{82F21DA3-16A8-462D-B855-0D60182AA3FF}" srcOrd="0" destOrd="0" presId="urn:microsoft.com/office/officeart/2008/layout/NameandTitleOrganizationalChart"/>
    <dgm:cxn modelId="{12359A71-FDF7-40B3-923F-3E006F9FC5CC}" type="presOf" srcId="{851FF828-8D67-499A-AAA4-87E4BEDC41A9}" destId="{A75CB698-7705-437A-A6FC-04D61652512B}" srcOrd="1" destOrd="0" presId="urn:microsoft.com/office/officeart/2008/layout/NameandTitleOrganizationalChart"/>
    <dgm:cxn modelId="{7BB25D77-DCEF-42F8-A258-3F733070B70E}" type="presOf" srcId="{29AF0A24-2F02-4AC9-90A5-C5933C1FF09E}" destId="{96E9796B-956B-4A86-9945-EC9D3F7FA367}" srcOrd="1" destOrd="0" presId="urn:microsoft.com/office/officeart/2008/layout/NameandTitleOrganizationalChart"/>
    <dgm:cxn modelId="{22445254-68B8-4FF4-9C99-D893E8086108}" type="presOf" srcId="{CCFCD7D4-6273-4042-A512-0575BBC3609C}" destId="{2E791E1C-A514-460B-BB6B-5B84DD2CC467}" srcOrd="0" destOrd="0" presId="urn:microsoft.com/office/officeart/2008/layout/NameandTitleOrganizationalChart"/>
    <dgm:cxn modelId="{7DD2090F-4AEA-4D24-95A6-AE9BAFE5637C}" type="presOf" srcId="{9AB3E1B8-777C-49B7-8BD6-AA9C992E3B95}" destId="{B6E71640-D86E-4128-A4B3-0782BC7B05FA}" srcOrd="1" destOrd="0" presId="urn:microsoft.com/office/officeart/2008/layout/NameandTitleOrganizationalChart"/>
    <dgm:cxn modelId="{A2C984FC-3A6D-4D0E-8773-FEB6B4B560B7}" type="presOf" srcId="{4AE932F9-512C-4BE3-85A0-F173034BBF30}" destId="{5D3F7584-AA57-4C0B-9045-37B4B9F14970}" srcOrd="0" destOrd="0" presId="urn:microsoft.com/office/officeart/2008/layout/NameandTitleOrganizationalChart"/>
    <dgm:cxn modelId="{FA47A75A-E3C1-4A0E-A0D5-46C175E1BC07}" type="presOf" srcId="{851FF828-8D67-499A-AAA4-87E4BEDC41A9}" destId="{A7E1FCB7-0567-40EC-AC46-43ADF5776AFD}" srcOrd="0" destOrd="0" presId="urn:microsoft.com/office/officeart/2008/layout/NameandTitleOrganizationalChart"/>
    <dgm:cxn modelId="{BE74552A-D880-4412-B366-01558CF3ED78}" type="presOf" srcId="{A7F3B91B-5B1D-4187-9B6A-09BB6D1AC381}" destId="{B87007C2-DC70-41CD-961A-A524A78D5CC8}" srcOrd="0" destOrd="0" presId="urn:microsoft.com/office/officeart/2008/layout/NameandTitleOrganizationalChart"/>
    <dgm:cxn modelId="{28970E98-AF12-4B76-88CD-C6665F1FD2EE}" srcId="{CCFCD7D4-6273-4042-A512-0575BBC3609C}" destId="{9AB3E1B8-777C-49B7-8BD6-AA9C992E3B95}" srcOrd="0" destOrd="0" parTransId="{7AB7B2C7-9204-4A85-BC23-72BE446742B6}" sibTransId="{4AE932F9-512C-4BE3-85A0-F173034BBF30}"/>
    <dgm:cxn modelId="{7E0CE060-EE7C-4ADE-AA7C-CBA36D9763B9}" srcId="{9AB3E1B8-777C-49B7-8BD6-AA9C992E3B95}" destId="{851FF828-8D67-499A-AAA4-87E4BEDC41A9}" srcOrd="0" destOrd="0" parTransId="{5B3218F0-5E02-462C-973A-87A7FCDDED54}" sibTransId="{A7F3B91B-5B1D-4187-9B6A-09BB6D1AC381}"/>
    <dgm:cxn modelId="{A8B4F9C9-9B75-4453-8E1E-20C538CA5F72}" srcId="{9AB3E1B8-777C-49B7-8BD6-AA9C992E3B95}" destId="{29AF0A24-2F02-4AC9-90A5-C5933C1FF09E}" srcOrd="1" destOrd="0" parTransId="{03804253-34FC-47D5-9F73-D5AE987FA5D4}" sibTransId="{3EF07BD8-9A3A-4702-995A-6D6E0CD736B3}"/>
    <dgm:cxn modelId="{1DAFE43A-FC72-43F9-97CC-5894FCB8E47A}" type="presOf" srcId="{03804253-34FC-47D5-9F73-D5AE987FA5D4}" destId="{4D2A44F1-E890-47CB-B7A8-AE2FF5151B1B}" srcOrd="0" destOrd="0" presId="urn:microsoft.com/office/officeart/2008/layout/NameandTitleOrganizationalChart"/>
    <dgm:cxn modelId="{BBBE05D8-19D1-4DC9-A200-4F4322DFE841}" type="presOf" srcId="{3EF07BD8-9A3A-4702-995A-6D6E0CD736B3}" destId="{E7F8FE14-1EA9-41F1-94A6-4088829C0D55}" srcOrd="0" destOrd="0" presId="urn:microsoft.com/office/officeart/2008/layout/NameandTitleOrganizationalChart"/>
    <dgm:cxn modelId="{1DC561C2-74B5-47C8-A16C-86F8A262F3C3}" type="presOf" srcId="{5B3218F0-5E02-462C-973A-87A7FCDDED54}" destId="{B748BA86-3F17-4AB0-A383-9E614D9A13BA}" srcOrd="0" destOrd="0" presId="urn:microsoft.com/office/officeart/2008/layout/NameandTitleOrganizationalChart"/>
    <dgm:cxn modelId="{1B4ACD1C-D62B-4258-951D-0FE01E1F9FE7}" type="presOf" srcId="{9AB3E1B8-777C-49B7-8BD6-AA9C992E3B95}" destId="{7E1750B9-E588-452E-AFD9-75A7B8B59A33}" srcOrd="0" destOrd="0" presId="urn:microsoft.com/office/officeart/2008/layout/NameandTitleOrganizationalChart"/>
    <dgm:cxn modelId="{523C4247-D7A2-42B7-B41D-F13684F99FF7}" type="presParOf" srcId="{2E791E1C-A514-460B-BB6B-5B84DD2CC467}" destId="{2692C743-ECF1-4529-B38F-7DB90B6ACB3E}" srcOrd="0" destOrd="0" presId="urn:microsoft.com/office/officeart/2008/layout/NameandTitleOrganizationalChart"/>
    <dgm:cxn modelId="{96F7447A-C6BE-4AF7-8D7F-3CCB931614B7}" type="presParOf" srcId="{2692C743-ECF1-4529-B38F-7DB90B6ACB3E}" destId="{7991BB07-E445-4E81-BAA6-EBED752CE610}" srcOrd="0" destOrd="0" presId="urn:microsoft.com/office/officeart/2008/layout/NameandTitleOrganizationalChart"/>
    <dgm:cxn modelId="{39502163-5597-4C70-88AC-0849E626E07E}" type="presParOf" srcId="{7991BB07-E445-4E81-BAA6-EBED752CE610}" destId="{7E1750B9-E588-452E-AFD9-75A7B8B59A33}" srcOrd="0" destOrd="0" presId="urn:microsoft.com/office/officeart/2008/layout/NameandTitleOrganizationalChart"/>
    <dgm:cxn modelId="{AF29C276-0342-4F9D-B98B-0EC1CDEE41C1}" type="presParOf" srcId="{7991BB07-E445-4E81-BAA6-EBED752CE610}" destId="{5D3F7584-AA57-4C0B-9045-37B4B9F14970}" srcOrd="1" destOrd="0" presId="urn:microsoft.com/office/officeart/2008/layout/NameandTitleOrganizationalChart"/>
    <dgm:cxn modelId="{1C17614C-AD85-49AB-BAE4-95F5A86A541E}" type="presParOf" srcId="{7991BB07-E445-4E81-BAA6-EBED752CE610}" destId="{B6E71640-D86E-4128-A4B3-0782BC7B05FA}" srcOrd="2" destOrd="0" presId="urn:microsoft.com/office/officeart/2008/layout/NameandTitleOrganizationalChart"/>
    <dgm:cxn modelId="{8606A11F-F33B-4C24-ABE4-5543A24E7424}" type="presParOf" srcId="{2692C743-ECF1-4529-B38F-7DB90B6ACB3E}" destId="{279F04A1-69D4-429E-BCDF-793AEC063E1F}" srcOrd="1" destOrd="0" presId="urn:microsoft.com/office/officeart/2008/layout/NameandTitleOrganizationalChart"/>
    <dgm:cxn modelId="{BFB9B86F-A024-4CF4-B14A-1CDEAA378D39}" type="presParOf" srcId="{279F04A1-69D4-429E-BCDF-793AEC063E1F}" destId="{B748BA86-3F17-4AB0-A383-9E614D9A13BA}" srcOrd="0" destOrd="0" presId="urn:microsoft.com/office/officeart/2008/layout/NameandTitleOrganizationalChart"/>
    <dgm:cxn modelId="{F867C4B0-4409-4786-9456-946F7DA5EB59}" type="presParOf" srcId="{279F04A1-69D4-429E-BCDF-793AEC063E1F}" destId="{0D97F75F-50ED-48F0-9605-A61B54BB27CC}" srcOrd="1" destOrd="0" presId="urn:microsoft.com/office/officeart/2008/layout/NameandTitleOrganizationalChart"/>
    <dgm:cxn modelId="{F1D8DC3C-ACFD-401F-9E94-4B51311854CE}" type="presParOf" srcId="{0D97F75F-50ED-48F0-9605-A61B54BB27CC}" destId="{5FB5EFFF-D0C5-4780-8F95-6763D71E2039}" srcOrd="0" destOrd="0" presId="urn:microsoft.com/office/officeart/2008/layout/NameandTitleOrganizationalChart"/>
    <dgm:cxn modelId="{440BEEF9-E9FA-4D88-8B69-381D7B88CD43}" type="presParOf" srcId="{5FB5EFFF-D0C5-4780-8F95-6763D71E2039}" destId="{A7E1FCB7-0567-40EC-AC46-43ADF5776AFD}" srcOrd="0" destOrd="0" presId="urn:microsoft.com/office/officeart/2008/layout/NameandTitleOrganizationalChart"/>
    <dgm:cxn modelId="{E508FCA2-94B0-4C43-BBFB-475ACE31D418}" type="presParOf" srcId="{5FB5EFFF-D0C5-4780-8F95-6763D71E2039}" destId="{B87007C2-DC70-41CD-961A-A524A78D5CC8}" srcOrd="1" destOrd="0" presId="urn:microsoft.com/office/officeart/2008/layout/NameandTitleOrganizationalChart"/>
    <dgm:cxn modelId="{D1F4C1F8-6C25-488A-B9D6-8E4EBC2D4664}" type="presParOf" srcId="{5FB5EFFF-D0C5-4780-8F95-6763D71E2039}" destId="{A75CB698-7705-437A-A6FC-04D61652512B}" srcOrd="2" destOrd="0" presId="urn:microsoft.com/office/officeart/2008/layout/NameandTitleOrganizationalChart"/>
    <dgm:cxn modelId="{38902617-92A3-48FE-B07E-40A662793B85}" type="presParOf" srcId="{0D97F75F-50ED-48F0-9605-A61B54BB27CC}" destId="{3210C279-4651-4C6D-B03E-47DF7A2E2C19}" srcOrd="1" destOrd="0" presId="urn:microsoft.com/office/officeart/2008/layout/NameandTitleOrganizationalChart"/>
    <dgm:cxn modelId="{70986D8C-1922-4B17-93DB-3D9D4B551757}" type="presParOf" srcId="{0D97F75F-50ED-48F0-9605-A61B54BB27CC}" destId="{C56AAB44-5260-452C-B504-2580D159D054}" srcOrd="2" destOrd="0" presId="urn:microsoft.com/office/officeart/2008/layout/NameandTitleOrganizationalChart"/>
    <dgm:cxn modelId="{6CD93A4A-4E5F-490B-BBB3-61ABD7694E19}" type="presParOf" srcId="{279F04A1-69D4-429E-BCDF-793AEC063E1F}" destId="{4D2A44F1-E890-47CB-B7A8-AE2FF5151B1B}" srcOrd="2" destOrd="0" presId="urn:microsoft.com/office/officeart/2008/layout/NameandTitleOrganizationalChart"/>
    <dgm:cxn modelId="{DBA8AAE8-CDFD-4484-8200-C779FE6C5311}" type="presParOf" srcId="{279F04A1-69D4-429E-BCDF-793AEC063E1F}" destId="{0BC4AF85-E779-4D4E-AA45-52D589EA23DA}" srcOrd="3" destOrd="0" presId="urn:microsoft.com/office/officeart/2008/layout/NameandTitleOrganizationalChart"/>
    <dgm:cxn modelId="{5071CAAA-8BAB-4954-B708-06705779E1E2}" type="presParOf" srcId="{0BC4AF85-E779-4D4E-AA45-52D589EA23DA}" destId="{287F749A-7287-4D1A-BB38-99C098E511EB}" srcOrd="0" destOrd="0" presId="urn:microsoft.com/office/officeart/2008/layout/NameandTitleOrganizationalChart"/>
    <dgm:cxn modelId="{F28C5EE0-92A7-47C4-934B-8DC0A80C4D79}" type="presParOf" srcId="{287F749A-7287-4D1A-BB38-99C098E511EB}" destId="{82F21DA3-16A8-462D-B855-0D60182AA3FF}" srcOrd="0" destOrd="0" presId="urn:microsoft.com/office/officeart/2008/layout/NameandTitleOrganizationalChart"/>
    <dgm:cxn modelId="{36B2CFA9-EFE9-4365-ACBF-0D560AB3100C}" type="presParOf" srcId="{287F749A-7287-4D1A-BB38-99C098E511EB}" destId="{E7F8FE14-1EA9-41F1-94A6-4088829C0D55}" srcOrd="1" destOrd="0" presId="urn:microsoft.com/office/officeart/2008/layout/NameandTitleOrganizationalChart"/>
    <dgm:cxn modelId="{6C4DF9F3-2659-453F-8E36-237D7B0884C1}" type="presParOf" srcId="{287F749A-7287-4D1A-BB38-99C098E511EB}" destId="{96E9796B-956B-4A86-9945-EC9D3F7FA367}" srcOrd="2" destOrd="0" presId="urn:microsoft.com/office/officeart/2008/layout/NameandTitleOrganizationalChart"/>
    <dgm:cxn modelId="{7A27EDD8-4B8F-4034-BA47-72B2F02AF625}" type="presParOf" srcId="{0BC4AF85-E779-4D4E-AA45-52D589EA23DA}" destId="{B7676F3F-7E7F-4361-B3FA-E4CDD7B0E20B}" srcOrd="1" destOrd="0" presId="urn:microsoft.com/office/officeart/2008/layout/NameandTitleOrganizationalChart"/>
    <dgm:cxn modelId="{C68032A7-7A9E-4CBB-9B30-861EBBCAF2B7}" type="presParOf" srcId="{0BC4AF85-E779-4D4E-AA45-52D589EA23DA}" destId="{679149C7-231E-461A-8D1D-E035F9961E50}" srcOrd="2" destOrd="0" presId="urn:microsoft.com/office/officeart/2008/layout/NameandTitleOrganizationalChart"/>
    <dgm:cxn modelId="{164A2D2D-8C64-4B96-B62F-4B2AAC1C07C2}" type="presParOf" srcId="{2692C743-ECF1-4529-B38F-7DB90B6ACB3E}" destId="{AC78B188-0D18-4B3A-A59F-8F1BC7E20FA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6A1632-A423-498F-AF4E-A34FD60E23B6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42F9B14A-C046-4F6A-8E9F-5D0CF6AC19B1}">
      <dgm:prSet phldrT="[Texto]" custT="1"/>
      <dgm:spPr/>
      <dgm:t>
        <a:bodyPr/>
        <a:lstStyle/>
        <a:p>
          <a:r>
            <a:rPr lang="es-MX" sz="1800" dirty="0"/>
            <a:t>Visitas programadas</a:t>
          </a:r>
        </a:p>
      </dgm:t>
    </dgm:pt>
    <dgm:pt modelId="{29EE71C0-FD79-415C-8D27-3EF39F8EE910}" type="parTrans" cxnId="{232A29C3-7D5E-42DE-B420-091841A5DC3C}">
      <dgm:prSet/>
      <dgm:spPr/>
      <dgm:t>
        <a:bodyPr/>
        <a:lstStyle/>
        <a:p>
          <a:endParaRPr lang="es-MX" sz="1200"/>
        </a:p>
      </dgm:t>
    </dgm:pt>
    <dgm:pt modelId="{66CBE709-8E16-4768-BE43-06F7E08EA855}" type="sibTrans" cxnId="{232A29C3-7D5E-42DE-B420-091841A5DC3C}">
      <dgm:prSet/>
      <dgm:spPr/>
      <dgm:t>
        <a:bodyPr/>
        <a:lstStyle/>
        <a:p>
          <a:endParaRPr lang="es-MX" sz="1200"/>
        </a:p>
      </dgm:t>
    </dgm:pt>
    <dgm:pt modelId="{485BF5FE-DF12-497B-9348-6D2272ED5BE2}">
      <dgm:prSet phldrT="[Texto]" custT="1"/>
      <dgm:spPr/>
      <dgm:t>
        <a:bodyPr anchor="ctr"/>
        <a:lstStyle/>
        <a:p>
          <a:r>
            <a:rPr lang="es-MX" sz="1600" dirty="0"/>
            <a:t>Inspección basada en riesgo</a:t>
          </a:r>
        </a:p>
      </dgm:t>
    </dgm:pt>
    <dgm:pt modelId="{DC18D82A-6E48-456C-A6AA-22B9B0F4750B}" type="parTrans" cxnId="{AD9C403B-2F39-45A5-8898-6424D5AF1674}">
      <dgm:prSet/>
      <dgm:spPr/>
      <dgm:t>
        <a:bodyPr/>
        <a:lstStyle/>
        <a:p>
          <a:endParaRPr lang="es-MX" sz="1200"/>
        </a:p>
      </dgm:t>
    </dgm:pt>
    <dgm:pt modelId="{08725394-135B-4268-BF8C-309FD0B9A534}" type="sibTrans" cxnId="{AD9C403B-2F39-45A5-8898-6424D5AF1674}">
      <dgm:prSet/>
      <dgm:spPr/>
      <dgm:t>
        <a:bodyPr/>
        <a:lstStyle/>
        <a:p>
          <a:endParaRPr lang="es-MX" sz="1200"/>
        </a:p>
      </dgm:t>
    </dgm:pt>
    <dgm:pt modelId="{3A9E9DFA-ACDD-42F8-BB62-5A2C0C289C51}">
      <dgm:prSet phldrT="[Texto]" custT="1"/>
      <dgm:spPr/>
      <dgm:t>
        <a:bodyPr anchor="ctr"/>
        <a:lstStyle/>
        <a:p>
          <a:r>
            <a:rPr lang="es-MX" sz="1600" dirty="0"/>
            <a:t>Inspección complementaria</a:t>
          </a:r>
        </a:p>
      </dgm:t>
    </dgm:pt>
    <dgm:pt modelId="{4C323DEA-30D5-4C01-8A2F-441DE946A93A}" type="parTrans" cxnId="{9F3D8DD9-A44C-47B2-9632-E5BB22432FA9}">
      <dgm:prSet/>
      <dgm:spPr/>
      <dgm:t>
        <a:bodyPr/>
        <a:lstStyle/>
        <a:p>
          <a:endParaRPr lang="es-MX" sz="1200"/>
        </a:p>
      </dgm:t>
    </dgm:pt>
    <dgm:pt modelId="{69ABFE45-AF00-4723-A546-1AC6092ABF35}" type="sibTrans" cxnId="{9F3D8DD9-A44C-47B2-9632-E5BB22432FA9}">
      <dgm:prSet/>
      <dgm:spPr/>
      <dgm:t>
        <a:bodyPr/>
        <a:lstStyle/>
        <a:p>
          <a:endParaRPr lang="es-MX" sz="1200"/>
        </a:p>
      </dgm:t>
    </dgm:pt>
    <dgm:pt modelId="{AEC4EDE7-5B90-4384-B0F4-0F4F718F7FE2}" type="pres">
      <dgm:prSet presAssocID="{A46A1632-A423-498F-AF4E-A34FD60E23B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F0D6B188-F219-4154-AB78-1670A907AA28}" type="pres">
      <dgm:prSet presAssocID="{42F9B14A-C046-4F6A-8E9F-5D0CF6AC19B1}" presName="linNode" presStyleCnt="0"/>
      <dgm:spPr/>
    </dgm:pt>
    <dgm:pt modelId="{DEA1B396-AE36-42DD-87AF-CA4C70F639B4}" type="pres">
      <dgm:prSet presAssocID="{42F9B14A-C046-4F6A-8E9F-5D0CF6AC19B1}" presName="parentShp" presStyleLbl="node1" presStyleIdx="0" presStyleCnt="1" custScaleX="59489" custScaleY="86866" custLinFactNeighborX="-17278" custLinFactNeighborY="210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5F27BB5-3B42-4E48-B28A-D5C76B8D221B}" type="pres">
      <dgm:prSet presAssocID="{42F9B14A-C046-4F6A-8E9F-5D0CF6AC19B1}" presName="childShp" presStyleLbl="bgAccFollowNode1" presStyleIdx="0" presStyleCnt="1" custScaleX="68988" custScaleY="97112" custLinFactNeighborX="-25917" custLinFactNeighborY="144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2B5DE2B-A928-44F3-88D6-D93D33FBD7EA}" type="presOf" srcId="{3A9E9DFA-ACDD-42F8-BB62-5A2C0C289C51}" destId="{05F27BB5-3B42-4E48-B28A-D5C76B8D221B}" srcOrd="0" destOrd="1" presId="urn:microsoft.com/office/officeart/2005/8/layout/vList6"/>
    <dgm:cxn modelId="{AD9C403B-2F39-45A5-8898-6424D5AF1674}" srcId="{42F9B14A-C046-4F6A-8E9F-5D0CF6AC19B1}" destId="{485BF5FE-DF12-497B-9348-6D2272ED5BE2}" srcOrd="0" destOrd="0" parTransId="{DC18D82A-6E48-456C-A6AA-22B9B0F4750B}" sibTransId="{08725394-135B-4268-BF8C-309FD0B9A534}"/>
    <dgm:cxn modelId="{232A29C3-7D5E-42DE-B420-091841A5DC3C}" srcId="{A46A1632-A423-498F-AF4E-A34FD60E23B6}" destId="{42F9B14A-C046-4F6A-8E9F-5D0CF6AC19B1}" srcOrd="0" destOrd="0" parTransId="{29EE71C0-FD79-415C-8D27-3EF39F8EE910}" sibTransId="{66CBE709-8E16-4768-BE43-06F7E08EA855}"/>
    <dgm:cxn modelId="{80B008C8-633E-4CFB-82CA-9F807C423C56}" type="presOf" srcId="{42F9B14A-C046-4F6A-8E9F-5D0CF6AC19B1}" destId="{DEA1B396-AE36-42DD-87AF-CA4C70F639B4}" srcOrd="0" destOrd="0" presId="urn:microsoft.com/office/officeart/2005/8/layout/vList6"/>
    <dgm:cxn modelId="{9F3D8DD9-A44C-47B2-9632-E5BB22432FA9}" srcId="{42F9B14A-C046-4F6A-8E9F-5D0CF6AC19B1}" destId="{3A9E9DFA-ACDD-42F8-BB62-5A2C0C289C51}" srcOrd="1" destOrd="0" parTransId="{4C323DEA-30D5-4C01-8A2F-441DE946A93A}" sibTransId="{69ABFE45-AF00-4723-A546-1AC6092ABF35}"/>
    <dgm:cxn modelId="{4BD5630C-C4F0-4A20-926A-4FB98C23C5E9}" type="presOf" srcId="{A46A1632-A423-498F-AF4E-A34FD60E23B6}" destId="{AEC4EDE7-5B90-4384-B0F4-0F4F718F7FE2}" srcOrd="0" destOrd="0" presId="urn:microsoft.com/office/officeart/2005/8/layout/vList6"/>
    <dgm:cxn modelId="{8BDB9453-48F9-408C-BF49-4E09187E6E48}" type="presOf" srcId="{485BF5FE-DF12-497B-9348-6D2272ED5BE2}" destId="{05F27BB5-3B42-4E48-B28A-D5C76B8D221B}" srcOrd="0" destOrd="0" presId="urn:microsoft.com/office/officeart/2005/8/layout/vList6"/>
    <dgm:cxn modelId="{B83AEBEF-604F-4AB4-9520-87254EB3F6A0}" type="presParOf" srcId="{AEC4EDE7-5B90-4384-B0F4-0F4F718F7FE2}" destId="{F0D6B188-F219-4154-AB78-1670A907AA28}" srcOrd="0" destOrd="0" presId="urn:microsoft.com/office/officeart/2005/8/layout/vList6"/>
    <dgm:cxn modelId="{76D09D7A-E23E-4A37-8C30-6874F6E7D30E}" type="presParOf" srcId="{F0D6B188-F219-4154-AB78-1670A907AA28}" destId="{DEA1B396-AE36-42DD-87AF-CA4C70F639B4}" srcOrd="0" destOrd="0" presId="urn:microsoft.com/office/officeart/2005/8/layout/vList6"/>
    <dgm:cxn modelId="{9E59390F-BF76-4EB6-A76B-243753778122}" type="presParOf" srcId="{F0D6B188-F219-4154-AB78-1670A907AA28}" destId="{05F27BB5-3B42-4E48-B28A-D5C76B8D22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51A8AA-6AF2-4A52-8EEA-CC4FCAAE6B36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84559351-903D-40AB-941D-570826AEC537}">
      <dgm:prSet phldrT="[Texto]" custT="1"/>
      <dgm:spPr/>
      <dgm:t>
        <a:bodyPr/>
        <a:lstStyle/>
        <a:p>
          <a:r>
            <a:rPr lang="es-MX" sz="1600" b="1" dirty="0"/>
            <a:t>Litigiosidad reducida de origen</a:t>
          </a:r>
        </a:p>
      </dgm:t>
    </dgm:pt>
    <dgm:pt modelId="{30D988FF-BEBA-4476-82AF-CA343BB84221}" type="parTrans" cxnId="{964D9475-BC59-4F05-8713-2C5598856906}">
      <dgm:prSet/>
      <dgm:spPr/>
      <dgm:t>
        <a:bodyPr/>
        <a:lstStyle/>
        <a:p>
          <a:endParaRPr lang="es-MX"/>
        </a:p>
      </dgm:t>
    </dgm:pt>
    <dgm:pt modelId="{00959141-662A-4713-8AE8-1B05B707D1A1}" type="sibTrans" cxnId="{964D9475-BC59-4F05-8713-2C5598856906}">
      <dgm:prSet/>
      <dgm:spPr/>
      <dgm:t>
        <a:bodyPr/>
        <a:lstStyle/>
        <a:p>
          <a:endParaRPr lang="es-MX"/>
        </a:p>
      </dgm:t>
    </dgm:pt>
    <dgm:pt modelId="{18BB920E-DDC4-4A8C-8228-48D1E644BBE4}">
      <dgm:prSet phldrT="[Texto]" custT="1"/>
      <dgm:spPr/>
      <dgm:t>
        <a:bodyPr/>
        <a:lstStyle/>
        <a:p>
          <a:pPr>
            <a:spcAft>
              <a:spcPts val="1200"/>
            </a:spcAft>
          </a:pPr>
          <a:r>
            <a:rPr lang="es-MX" sz="1600" dirty="0"/>
            <a:t>Inspección basada en riesgo, orientada a correcciones</a:t>
          </a:r>
        </a:p>
      </dgm:t>
    </dgm:pt>
    <dgm:pt modelId="{3CB4DAF8-0D57-4AD0-A033-46CF44CBB430}" type="parTrans" cxnId="{FB93EDE7-27B3-424D-8D64-6EED4F30ECAE}">
      <dgm:prSet/>
      <dgm:spPr/>
      <dgm:t>
        <a:bodyPr/>
        <a:lstStyle/>
        <a:p>
          <a:endParaRPr lang="es-MX"/>
        </a:p>
      </dgm:t>
    </dgm:pt>
    <dgm:pt modelId="{06DDB150-B606-4C0A-AD4F-F7AE9D654D74}" type="sibTrans" cxnId="{FB93EDE7-27B3-424D-8D64-6EED4F30ECAE}">
      <dgm:prSet/>
      <dgm:spPr/>
      <dgm:t>
        <a:bodyPr/>
        <a:lstStyle/>
        <a:p>
          <a:endParaRPr lang="es-MX"/>
        </a:p>
      </dgm:t>
    </dgm:pt>
    <dgm:pt modelId="{0433F42A-2372-4EED-B0FF-9256CD28910D}" type="pres">
      <dgm:prSet presAssocID="{0251A8AA-6AF2-4A52-8EEA-CC4FCAAE6B36}" presName="Name0" presStyleCnt="0">
        <dgm:presLayoutVars>
          <dgm:dir/>
          <dgm:resizeHandles val="exact"/>
        </dgm:presLayoutVars>
      </dgm:prSet>
      <dgm:spPr/>
    </dgm:pt>
    <dgm:pt modelId="{118EEB53-17F5-4CF2-8166-5C55102BC12B}" type="pres">
      <dgm:prSet presAssocID="{84559351-903D-40AB-941D-570826AEC537}" presName="node" presStyleLbl="node1" presStyleIdx="0" presStyleCnt="2" custScaleX="46288" custLinFactNeighborX="5300" custLinFactNeighborY="101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E2C0DAA-E114-4229-8EA2-B2AE5E55C38F}" type="pres">
      <dgm:prSet presAssocID="{00959141-662A-4713-8AE8-1B05B707D1A1}" presName="sibTrans" presStyleLbl="sibTrans2D1" presStyleIdx="0" presStyleCnt="1" custScaleX="82633" custLinFactNeighborX="-6924"/>
      <dgm:spPr/>
      <dgm:t>
        <a:bodyPr/>
        <a:lstStyle/>
        <a:p>
          <a:endParaRPr lang="es-ES_tradnl"/>
        </a:p>
      </dgm:t>
    </dgm:pt>
    <dgm:pt modelId="{64432383-3265-414B-8F4A-5A14946AC0F0}" type="pres">
      <dgm:prSet presAssocID="{00959141-662A-4713-8AE8-1B05B707D1A1}" presName="connectorText" presStyleLbl="sibTrans2D1" presStyleIdx="0" presStyleCnt="1"/>
      <dgm:spPr/>
      <dgm:t>
        <a:bodyPr/>
        <a:lstStyle/>
        <a:p>
          <a:endParaRPr lang="es-ES_tradnl"/>
        </a:p>
      </dgm:t>
    </dgm:pt>
    <dgm:pt modelId="{CB4C836B-F1B3-433A-9319-60EE014327EB}" type="pres">
      <dgm:prSet presAssocID="{18BB920E-DDC4-4A8C-8228-48D1E644BBE4}" presName="node" presStyleLbl="node1" presStyleIdx="1" presStyleCnt="2" custScaleX="40236" custScaleY="71012" custLinFactNeighborX="-1138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81E379F-C48B-4FF6-85E7-E02C1E1A3C49}" type="presOf" srcId="{0251A8AA-6AF2-4A52-8EEA-CC4FCAAE6B36}" destId="{0433F42A-2372-4EED-B0FF-9256CD28910D}" srcOrd="0" destOrd="0" presId="urn:microsoft.com/office/officeart/2005/8/layout/process1"/>
    <dgm:cxn modelId="{6DDBE8DD-4353-4614-9C45-73ABD3AF4187}" type="presOf" srcId="{00959141-662A-4713-8AE8-1B05B707D1A1}" destId="{64432383-3265-414B-8F4A-5A14946AC0F0}" srcOrd="1" destOrd="0" presId="urn:microsoft.com/office/officeart/2005/8/layout/process1"/>
    <dgm:cxn modelId="{FB93EDE7-27B3-424D-8D64-6EED4F30ECAE}" srcId="{0251A8AA-6AF2-4A52-8EEA-CC4FCAAE6B36}" destId="{18BB920E-DDC4-4A8C-8228-48D1E644BBE4}" srcOrd="1" destOrd="0" parTransId="{3CB4DAF8-0D57-4AD0-A033-46CF44CBB430}" sibTransId="{06DDB150-B606-4C0A-AD4F-F7AE9D654D74}"/>
    <dgm:cxn modelId="{5C122435-1AF3-47B5-855D-3CDF94AA11F1}" type="presOf" srcId="{00959141-662A-4713-8AE8-1B05B707D1A1}" destId="{4E2C0DAA-E114-4229-8EA2-B2AE5E55C38F}" srcOrd="0" destOrd="0" presId="urn:microsoft.com/office/officeart/2005/8/layout/process1"/>
    <dgm:cxn modelId="{F973D0B1-148E-4E9B-97FC-958267A6B36D}" type="presOf" srcId="{84559351-903D-40AB-941D-570826AEC537}" destId="{118EEB53-17F5-4CF2-8166-5C55102BC12B}" srcOrd="0" destOrd="0" presId="urn:microsoft.com/office/officeart/2005/8/layout/process1"/>
    <dgm:cxn modelId="{B797F526-ECC5-4F5B-8847-656883467CB0}" type="presOf" srcId="{18BB920E-DDC4-4A8C-8228-48D1E644BBE4}" destId="{CB4C836B-F1B3-433A-9319-60EE014327EB}" srcOrd="0" destOrd="0" presId="urn:microsoft.com/office/officeart/2005/8/layout/process1"/>
    <dgm:cxn modelId="{964D9475-BC59-4F05-8713-2C5598856906}" srcId="{0251A8AA-6AF2-4A52-8EEA-CC4FCAAE6B36}" destId="{84559351-903D-40AB-941D-570826AEC537}" srcOrd="0" destOrd="0" parTransId="{30D988FF-BEBA-4476-82AF-CA343BB84221}" sibTransId="{00959141-662A-4713-8AE8-1B05B707D1A1}"/>
    <dgm:cxn modelId="{3BC92DAE-64FB-4E4C-9634-AB322FF7F432}" type="presParOf" srcId="{0433F42A-2372-4EED-B0FF-9256CD28910D}" destId="{118EEB53-17F5-4CF2-8166-5C55102BC12B}" srcOrd="0" destOrd="0" presId="urn:microsoft.com/office/officeart/2005/8/layout/process1"/>
    <dgm:cxn modelId="{2AAF953F-D4E5-435E-A789-5CE67DC9BEA8}" type="presParOf" srcId="{0433F42A-2372-4EED-B0FF-9256CD28910D}" destId="{4E2C0DAA-E114-4229-8EA2-B2AE5E55C38F}" srcOrd="1" destOrd="0" presId="urn:microsoft.com/office/officeart/2005/8/layout/process1"/>
    <dgm:cxn modelId="{2F535481-A4C9-486E-8368-D07F17329DFE}" type="presParOf" srcId="{4E2C0DAA-E114-4229-8EA2-B2AE5E55C38F}" destId="{64432383-3265-414B-8F4A-5A14946AC0F0}" srcOrd="0" destOrd="0" presId="urn:microsoft.com/office/officeart/2005/8/layout/process1"/>
    <dgm:cxn modelId="{871FE4A2-6BDB-43D1-9A60-C4AAA3D25CD1}" type="presParOf" srcId="{0433F42A-2372-4EED-B0FF-9256CD28910D}" destId="{CB4C836B-F1B3-433A-9319-60EE014327E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51A8AA-6AF2-4A52-8EEA-CC4FCAAE6B36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84559351-903D-40AB-941D-570826AEC537}">
      <dgm:prSet phldrT="[Texto]" custT="1"/>
      <dgm:spPr/>
      <dgm:t>
        <a:bodyPr/>
        <a:lstStyle/>
        <a:p>
          <a:r>
            <a:rPr lang="es-MX" sz="1600" b="1" dirty="0"/>
            <a:t>Certidumbre y aprendizaje</a:t>
          </a:r>
        </a:p>
      </dgm:t>
    </dgm:pt>
    <dgm:pt modelId="{00959141-662A-4713-8AE8-1B05B707D1A1}" type="sibTrans" cxnId="{964D9475-BC59-4F05-8713-2C5598856906}">
      <dgm:prSet/>
      <dgm:spPr/>
      <dgm:t>
        <a:bodyPr/>
        <a:lstStyle/>
        <a:p>
          <a:endParaRPr lang="es-MX"/>
        </a:p>
      </dgm:t>
    </dgm:pt>
    <dgm:pt modelId="{30D988FF-BEBA-4476-82AF-CA343BB84221}" type="parTrans" cxnId="{964D9475-BC59-4F05-8713-2C5598856906}">
      <dgm:prSet/>
      <dgm:spPr/>
      <dgm:t>
        <a:bodyPr/>
        <a:lstStyle/>
        <a:p>
          <a:endParaRPr lang="es-MX"/>
        </a:p>
      </dgm:t>
    </dgm:pt>
    <dgm:pt modelId="{0433F42A-2372-4EED-B0FF-9256CD28910D}" type="pres">
      <dgm:prSet presAssocID="{0251A8AA-6AF2-4A52-8EEA-CC4FCAAE6B36}" presName="Name0" presStyleCnt="0">
        <dgm:presLayoutVars>
          <dgm:dir/>
          <dgm:resizeHandles val="exact"/>
        </dgm:presLayoutVars>
      </dgm:prSet>
      <dgm:spPr/>
    </dgm:pt>
    <dgm:pt modelId="{118EEB53-17F5-4CF2-8166-5C55102BC12B}" type="pres">
      <dgm:prSet presAssocID="{84559351-903D-40AB-941D-570826AEC537}" presName="node" presStyleLbl="node1" presStyleIdx="0" presStyleCnt="1" custScaleX="74772" custScaleY="15871" custLinFactNeighborX="10662" custLinFactNeighborY="1653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13BF7FA-D6D7-45A7-9682-B5815F421FAE}" type="presOf" srcId="{84559351-903D-40AB-941D-570826AEC537}" destId="{118EEB53-17F5-4CF2-8166-5C55102BC12B}" srcOrd="0" destOrd="0" presId="urn:microsoft.com/office/officeart/2005/8/layout/process1"/>
    <dgm:cxn modelId="{F742A7C3-5B47-481B-83B9-8D8CC8DE37D0}" type="presOf" srcId="{0251A8AA-6AF2-4A52-8EEA-CC4FCAAE6B36}" destId="{0433F42A-2372-4EED-B0FF-9256CD28910D}" srcOrd="0" destOrd="0" presId="urn:microsoft.com/office/officeart/2005/8/layout/process1"/>
    <dgm:cxn modelId="{964D9475-BC59-4F05-8713-2C5598856906}" srcId="{0251A8AA-6AF2-4A52-8EEA-CC4FCAAE6B36}" destId="{84559351-903D-40AB-941D-570826AEC537}" srcOrd="0" destOrd="0" parTransId="{30D988FF-BEBA-4476-82AF-CA343BB84221}" sibTransId="{00959141-662A-4713-8AE8-1B05B707D1A1}"/>
    <dgm:cxn modelId="{DACBE1FD-C212-45FC-BB28-C6F7904396F4}" type="presParOf" srcId="{0433F42A-2372-4EED-B0FF-9256CD28910D}" destId="{118EEB53-17F5-4CF2-8166-5C55102BC12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85E82-AEFE-D342-A2DC-603CF08EE46C}">
      <dsp:nvSpPr>
        <dsp:cNvPr id="0" name=""/>
        <dsp:cNvSpPr/>
      </dsp:nvSpPr>
      <dsp:spPr>
        <a:xfrm>
          <a:off x="746472" y="0"/>
          <a:ext cx="4750191" cy="6060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2000" kern="1200" dirty="0"/>
            <a:t>Regulación en Proceso</a:t>
          </a:r>
        </a:p>
      </dsp:txBody>
      <dsp:txXfrm>
        <a:off x="764222" y="17750"/>
        <a:ext cx="4714691" cy="570534"/>
      </dsp:txXfrm>
    </dsp:sp>
    <dsp:sp modelId="{B8CCAF25-EC94-DD47-A8B1-46B2DBBE7E64}">
      <dsp:nvSpPr>
        <dsp:cNvPr id="0" name=""/>
        <dsp:cNvSpPr/>
      </dsp:nvSpPr>
      <dsp:spPr>
        <a:xfrm>
          <a:off x="1221492" y="606034"/>
          <a:ext cx="692901" cy="950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0916"/>
              </a:lnTo>
              <a:lnTo>
                <a:pt x="692901" y="9509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0245D-66C0-EC4E-A38A-24D2718DD41D}">
      <dsp:nvSpPr>
        <dsp:cNvPr id="0" name=""/>
        <dsp:cNvSpPr/>
      </dsp:nvSpPr>
      <dsp:spPr>
        <a:xfrm>
          <a:off x="1914393" y="664933"/>
          <a:ext cx="4851265" cy="1784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600" kern="1200" dirty="0" err="1"/>
            <a:t>PITADyE</a:t>
          </a:r>
          <a:endParaRPr lang="es-ES" sz="16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ES" sz="1200" kern="1200" dirty="0"/>
            <a:t>NOM-008-ASEA Picteleo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ES" sz="1200" kern="1200" dirty="0"/>
            <a:t>DACG Transporte y/o Distribución</a:t>
          </a:r>
          <a:endParaRPr lang="es-MX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ES" sz="1200" kern="1200" dirty="0"/>
            <a:t>Guía de Seguridad de pre-arranque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ES" sz="1200" kern="1200" dirty="0"/>
            <a:t>DACG Trasvase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ES" sz="1200" kern="1200" dirty="0"/>
            <a:t>DACG Instalaciones de refinación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ES" sz="1200" kern="1200" dirty="0"/>
            <a:t>DACG Expendio al público simultaneo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MX" sz="1200" kern="1200" dirty="0"/>
            <a:t>NOM-009-ASEA-2017 Integridad de ductos</a:t>
          </a:r>
          <a:endParaRPr lang="es-ES" sz="1200" kern="1200" dirty="0"/>
        </a:p>
      </dsp:txBody>
      <dsp:txXfrm>
        <a:off x="1966646" y="717186"/>
        <a:ext cx="4746759" cy="1679527"/>
      </dsp:txXfrm>
    </dsp:sp>
    <dsp:sp modelId="{81E3C84D-BC1B-8B4A-B0A1-BC9E914E43CC}">
      <dsp:nvSpPr>
        <dsp:cNvPr id="0" name=""/>
        <dsp:cNvSpPr/>
      </dsp:nvSpPr>
      <dsp:spPr>
        <a:xfrm>
          <a:off x="1221492" y="606034"/>
          <a:ext cx="692901" cy="2894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520"/>
              </a:lnTo>
              <a:lnTo>
                <a:pt x="692901" y="28945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4F871-8640-F945-B220-80277C4661A0}">
      <dsp:nvSpPr>
        <dsp:cNvPr id="0" name=""/>
        <dsp:cNvSpPr/>
      </dsp:nvSpPr>
      <dsp:spPr>
        <a:xfrm>
          <a:off x="1914393" y="2588748"/>
          <a:ext cx="4851265" cy="1823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748203"/>
              <a:satOff val="0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600" kern="1200" dirty="0"/>
            <a:t>TRANSVERSAL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ES" sz="1200" kern="1200" dirty="0"/>
            <a:t>DACG Cierre, desmantelamiento y abandono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MX" sz="1200" kern="1200" dirty="0"/>
            <a:t>NOM-001-ASEA-2017 Listado de RME</a:t>
          </a:r>
          <a:endParaRPr lang="es-E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ES" sz="1200" kern="1200" dirty="0"/>
            <a:t>DACG Mecanismos Financieros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ES" sz="1200" kern="1200" dirty="0"/>
            <a:t>DACG Protocolos de Respuesta a Emergencias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ES" sz="1200" kern="1200" dirty="0"/>
            <a:t>DACG Control de emisiones de metano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ES" sz="1200" kern="1200" dirty="0"/>
            <a:t>Guía de indicadores del sistema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ES" sz="1200" kern="1200" dirty="0"/>
            <a:t>Guía  Cierre, desmantelamiento y abandono</a:t>
          </a:r>
        </a:p>
      </dsp:txBody>
      <dsp:txXfrm>
        <a:off x="1967805" y="2642160"/>
        <a:ext cx="4744441" cy="1716789"/>
      </dsp:txXfrm>
    </dsp:sp>
    <dsp:sp modelId="{7AD6A4DA-C889-3141-A36B-0FCFDECB049E}">
      <dsp:nvSpPr>
        <dsp:cNvPr id="0" name=""/>
        <dsp:cNvSpPr/>
      </dsp:nvSpPr>
      <dsp:spPr>
        <a:xfrm>
          <a:off x="1221492" y="606034"/>
          <a:ext cx="692901" cy="4334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4165"/>
              </a:lnTo>
              <a:lnTo>
                <a:pt x="692901" y="433416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78C30-0C83-034A-AE6E-AE079228CBE3}">
      <dsp:nvSpPr>
        <dsp:cNvPr id="0" name=""/>
        <dsp:cNvSpPr/>
      </dsp:nvSpPr>
      <dsp:spPr>
        <a:xfrm>
          <a:off x="1914393" y="4540476"/>
          <a:ext cx="4851265" cy="799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496406"/>
              <a:satOff val="0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600" kern="1200" dirty="0"/>
            <a:t>E&amp;E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ES" sz="1200" kern="1200" dirty="0"/>
            <a:t>DACG Pozos de disposición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MX" sz="1200" kern="1200" dirty="0"/>
            <a:t>Guía para la selección, manejo y utilización de dispersantes</a:t>
          </a:r>
          <a:endParaRPr lang="es-ES" sz="1200" kern="1200" dirty="0"/>
        </a:p>
      </dsp:txBody>
      <dsp:txXfrm>
        <a:off x="1937808" y="4563891"/>
        <a:ext cx="4804435" cy="7526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EEB53-17F5-4CF2-8166-5C55102BC12B}">
      <dsp:nvSpPr>
        <dsp:cNvPr id="0" name=""/>
        <dsp:cNvSpPr/>
      </dsp:nvSpPr>
      <dsp:spPr>
        <a:xfrm>
          <a:off x="0" y="0"/>
          <a:ext cx="5735471" cy="7422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Legalidad</a:t>
          </a:r>
        </a:p>
      </dsp:txBody>
      <dsp:txXfrm>
        <a:off x="21741" y="21741"/>
        <a:ext cx="5691989" cy="6988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264E7-8FE1-4781-B695-931B37EA21E8}">
      <dsp:nvSpPr>
        <dsp:cNvPr id="0" name=""/>
        <dsp:cNvSpPr/>
      </dsp:nvSpPr>
      <dsp:spPr>
        <a:xfrm>
          <a:off x="2199297" y="3591"/>
          <a:ext cx="7723675" cy="18648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Multas.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Suspensión o revocación de las licencias autorizaciones, permisos y registros.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Amonestaciones, suspensión, remoción o inhabilitación del personal que preste sus servicios aun asignatario o contratista.</a:t>
          </a:r>
        </a:p>
      </dsp:txBody>
      <dsp:txXfrm>
        <a:off x="2199297" y="236701"/>
        <a:ext cx="7024346" cy="1398657"/>
      </dsp:txXfrm>
    </dsp:sp>
    <dsp:sp modelId="{F5A92D67-890D-40A2-8F83-92AD9CF7F755}">
      <dsp:nvSpPr>
        <dsp:cNvPr id="0" name=""/>
        <dsp:cNvSpPr/>
      </dsp:nvSpPr>
      <dsp:spPr>
        <a:xfrm>
          <a:off x="279" y="140548"/>
          <a:ext cx="2199017" cy="15909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/>
            <a:t>LASEA</a:t>
          </a:r>
        </a:p>
      </dsp:txBody>
      <dsp:txXfrm>
        <a:off x="77943" y="218212"/>
        <a:ext cx="2043689" cy="1435635"/>
      </dsp:txXfrm>
    </dsp:sp>
    <dsp:sp modelId="{C7AE3C98-5775-46FE-9A7F-72040B52CE23}">
      <dsp:nvSpPr>
        <dsp:cNvPr id="0" name=""/>
        <dsp:cNvSpPr/>
      </dsp:nvSpPr>
      <dsp:spPr>
        <a:xfrm>
          <a:off x="2201403" y="2178501"/>
          <a:ext cx="7721651" cy="31003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Multa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Clausura temporal o definitiva, total o parcial.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Arresto administrativo hasta por 36 horas.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Decomiso de instrumentos, ejemplares, productos o subproductos, directamente relacionados con infracciones a recursos forestales, especies de flora y fauna silvestre o recursos genéticos, conforme a lo previsto en esta Ley.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Suspensión o revocación de las concesiones, licencias, permisos o autorizaciones correspondientes.</a:t>
          </a:r>
        </a:p>
      </dsp:txBody>
      <dsp:txXfrm>
        <a:off x="2201403" y="2566042"/>
        <a:ext cx="6559029" cy="2325243"/>
      </dsp:txXfrm>
    </dsp:sp>
    <dsp:sp modelId="{19375775-B731-4CDB-BF15-20BAC9D4E668}">
      <dsp:nvSpPr>
        <dsp:cNvPr id="0" name=""/>
        <dsp:cNvSpPr/>
      </dsp:nvSpPr>
      <dsp:spPr>
        <a:xfrm>
          <a:off x="198" y="2563995"/>
          <a:ext cx="2201205" cy="23293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/>
            <a:t>LGEEPA</a:t>
          </a:r>
        </a:p>
      </dsp:txBody>
      <dsp:txXfrm>
        <a:off x="107652" y="2671449"/>
        <a:ext cx="1986297" cy="21144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1EACD-ED88-47AE-9FEF-648AA3C2C1BB}">
      <dsp:nvSpPr>
        <dsp:cNvPr id="0" name=""/>
        <dsp:cNvSpPr/>
      </dsp:nvSpPr>
      <dsp:spPr>
        <a:xfrm>
          <a:off x="3781081" y="2721"/>
          <a:ext cx="7250488" cy="27392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Multa.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Clausura temporal o definitiva, que podrá ser parcial o total.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Arresto hasta por treinta y seis horas.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Suspensión o revocación de la autorización, aprobación o registro según corresponda.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Suspensión o cancelación del documento donde conste los resultados de la evaluación de la conformidad, así como de la autorización del uso de contraseñas y marcas registradas.</a:t>
          </a:r>
        </a:p>
      </dsp:txBody>
      <dsp:txXfrm>
        <a:off x="3781081" y="345124"/>
        <a:ext cx="6223279" cy="2054417"/>
      </dsp:txXfrm>
    </dsp:sp>
    <dsp:sp modelId="{6E201DC6-A68B-4550-A420-68CF8728ECB1}">
      <dsp:nvSpPr>
        <dsp:cNvPr id="0" name=""/>
        <dsp:cNvSpPr/>
      </dsp:nvSpPr>
      <dsp:spPr>
        <a:xfrm>
          <a:off x="1052577" y="240417"/>
          <a:ext cx="2728503" cy="2263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/>
            <a:t>LFMN</a:t>
          </a:r>
        </a:p>
      </dsp:txBody>
      <dsp:txXfrm>
        <a:off x="1163088" y="350928"/>
        <a:ext cx="2507481" cy="2042808"/>
      </dsp:txXfrm>
    </dsp:sp>
    <dsp:sp modelId="{7D8E9D53-0B0B-4C1F-8FC5-06476476A86D}">
      <dsp:nvSpPr>
        <dsp:cNvPr id="0" name=""/>
        <dsp:cNvSpPr/>
      </dsp:nvSpPr>
      <dsp:spPr>
        <a:xfrm>
          <a:off x="3781081" y="3015866"/>
          <a:ext cx="7250488" cy="22638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Amonestaciones con apercibimiento.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Multa.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Multa adicional por cada día que persista la infracción.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Arresto hasta por 36 horas.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Clausura Temporal o permanente, parcial o total.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Las demás que señalen las leyes o reglamentos..</a:t>
          </a:r>
        </a:p>
      </dsp:txBody>
      <dsp:txXfrm>
        <a:off x="3781081" y="3298845"/>
        <a:ext cx="6401552" cy="1697872"/>
      </dsp:txXfrm>
    </dsp:sp>
    <dsp:sp modelId="{D7983346-442E-4C10-A1F8-319735C1EDDD}">
      <dsp:nvSpPr>
        <dsp:cNvPr id="0" name=""/>
        <dsp:cNvSpPr/>
      </dsp:nvSpPr>
      <dsp:spPr>
        <a:xfrm>
          <a:off x="1052577" y="3297349"/>
          <a:ext cx="2728503" cy="17008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/>
            <a:t>LFPA</a:t>
          </a:r>
        </a:p>
      </dsp:txBody>
      <dsp:txXfrm>
        <a:off x="1135606" y="3380378"/>
        <a:ext cx="2562445" cy="1534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CF7A5-27EE-41A1-A182-7A36FBB9FAB7}">
      <dsp:nvSpPr>
        <dsp:cNvPr id="0" name=""/>
        <dsp:cNvSpPr/>
      </dsp:nvSpPr>
      <dsp:spPr>
        <a:xfrm>
          <a:off x="0" y="0"/>
          <a:ext cx="3019754" cy="684138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/>
            <a:t>Regular</a:t>
          </a:r>
        </a:p>
      </dsp:txBody>
      <dsp:txXfrm>
        <a:off x="672364" y="0"/>
        <a:ext cx="2347390" cy="684138"/>
      </dsp:txXfrm>
    </dsp:sp>
    <dsp:sp modelId="{538858CD-BA86-43C3-B5B4-B09E65F76ADC}">
      <dsp:nvSpPr>
        <dsp:cNvPr id="0" name=""/>
        <dsp:cNvSpPr/>
      </dsp:nvSpPr>
      <dsp:spPr>
        <a:xfrm>
          <a:off x="68413" y="68413"/>
          <a:ext cx="603951" cy="5473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3465F-21E2-425E-8E3C-1F67572F46CE}">
      <dsp:nvSpPr>
        <dsp:cNvPr id="0" name=""/>
        <dsp:cNvSpPr/>
      </dsp:nvSpPr>
      <dsp:spPr>
        <a:xfrm>
          <a:off x="0" y="752552"/>
          <a:ext cx="3019754" cy="6841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/>
            <a:t>Evaluar</a:t>
          </a:r>
        </a:p>
      </dsp:txBody>
      <dsp:txXfrm>
        <a:off x="672364" y="752552"/>
        <a:ext cx="2347390" cy="684138"/>
      </dsp:txXfrm>
    </dsp:sp>
    <dsp:sp modelId="{38BC38FD-70AC-4553-B9FB-942171A41807}">
      <dsp:nvSpPr>
        <dsp:cNvPr id="0" name=""/>
        <dsp:cNvSpPr/>
      </dsp:nvSpPr>
      <dsp:spPr>
        <a:xfrm>
          <a:off x="68413" y="820966"/>
          <a:ext cx="603951" cy="5473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3CD1F-0E45-43AF-A578-2BF5A2ACECB8}">
      <dsp:nvSpPr>
        <dsp:cNvPr id="0" name=""/>
        <dsp:cNvSpPr/>
      </dsp:nvSpPr>
      <dsp:spPr>
        <a:xfrm>
          <a:off x="0" y="1505104"/>
          <a:ext cx="3019754" cy="68413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/>
            <a:t>Inspeccionar</a:t>
          </a:r>
        </a:p>
      </dsp:txBody>
      <dsp:txXfrm>
        <a:off x="672364" y="1505104"/>
        <a:ext cx="2347390" cy="684138"/>
      </dsp:txXfrm>
    </dsp:sp>
    <dsp:sp modelId="{C625F6B2-3C80-4510-8F6E-ACFFB55A13D7}">
      <dsp:nvSpPr>
        <dsp:cNvPr id="0" name=""/>
        <dsp:cNvSpPr/>
      </dsp:nvSpPr>
      <dsp:spPr>
        <a:xfrm>
          <a:off x="68413" y="1573518"/>
          <a:ext cx="603951" cy="5473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2294B-EB31-4FBA-ACC3-737B944BB6D8}">
      <dsp:nvSpPr>
        <dsp:cNvPr id="0" name=""/>
        <dsp:cNvSpPr/>
      </dsp:nvSpPr>
      <dsp:spPr>
        <a:xfrm>
          <a:off x="1779089" y="0"/>
          <a:ext cx="5568282" cy="73771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/>
            <a:t>Supervisión</a:t>
          </a:r>
        </a:p>
      </dsp:txBody>
      <dsp:txXfrm>
        <a:off x="1800696" y="21607"/>
        <a:ext cx="5525068" cy="694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15280-8DEB-4864-99F0-B2890F7D8289}">
      <dsp:nvSpPr>
        <dsp:cNvPr id="0" name=""/>
        <dsp:cNvSpPr/>
      </dsp:nvSpPr>
      <dsp:spPr>
        <a:xfrm>
          <a:off x="3231" y="196803"/>
          <a:ext cx="2035032" cy="11852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/>
            <a:t>Análisis de la información con base en riesgo </a:t>
          </a:r>
        </a:p>
      </dsp:txBody>
      <dsp:txXfrm>
        <a:off x="3231" y="196803"/>
        <a:ext cx="2035032" cy="790137"/>
      </dsp:txXfrm>
    </dsp:sp>
    <dsp:sp modelId="{09935A13-5BC7-48AD-A630-5F50AD020209}">
      <dsp:nvSpPr>
        <dsp:cNvPr id="0" name=""/>
        <dsp:cNvSpPr/>
      </dsp:nvSpPr>
      <dsp:spPr>
        <a:xfrm>
          <a:off x="192508" y="973704"/>
          <a:ext cx="2620307" cy="2071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tx2"/>
              </a:solidFill>
            </a:rPr>
            <a:t>Visitas realizadas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tx2"/>
              </a:solidFill>
            </a:rPr>
            <a:t>Métricas de medidas de seguridad, de urgente aplicación y correctivas en inspecciones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tx2"/>
              </a:solidFill>
            </a:rPr>
            <a:t>Matriz de riesgo por NOM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tx2"/>
              </a:solidFill>
            </a:rPr>
            <a:t>Lecciones aprendidas</a:t>
          </a:r>
        </a:p>
      </dsp:txBody>
      <dsp:txXfrm>
        <a:off x="253190" y="1034386"/>
        <a:ext cx="2498943" cy="1950481"/>
      </dsp:txXfrm>
    </dsp:sp>
    <dsp:sp modelId="{E07BB84D-F00F-48A0-AA94-27F329D7849D}">
      <dsp:nvSpPr>
        <dsp:cNvPr id="0" name=""/>
        <dsp:cNvSpPr/>
      </dsp:nvSpPr>
      <dsp:spPr>
        <a:xfrm>
          <a:off x="2031752" y="338540"/>
          <a:ext cx="1528510" cy="50666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/>
        </a:p>
      </dsp:txBody>
      <dsp:txXfrm>
        <a:off x="2031752" y="439873"/>
        <a:ext cx="1376511" cy="303998"/>
      </dsp:txXfrm>
    </dsp:sp>
    <dsp:sp modelId="{8A183368-EB69-4598-9D5D-E2ADE422C979}">
      <dsp:nvSpPr>
        <dsp:cNvPr id="0" name=""/>
        <dsp:cNvSpPr/>
      </dsp:nvSpPr>
      <dsp:spPr>
        <a:xfrm>
          <a:off x="3564915" y="196803"/>
          <a:ext cx="2035032" cy="1185205"/>
        </a:xfrm>
        <a:prstGeom prst="roundRect">
          <a:avLst>
            <a:gd name="adj" fmla="val 10000"/>
          </a:avLst>
        </a:prstGeom>
        <a:solidFill>
          <a:schemeClr val="accent2">
            <a:hueOff val="-3496406"/>
            <a:satOff val="0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/>
            <a:t>Alcance del requerimiento</a:t>
          </a:r>
          <a:endParaRPr lang="es-MX" sz="1500" kern="1200" dirty="0"/>
        </a:p>
      </dsp:txBody>
      <dsp:txXfrm>
        <a:off x="3564915" y="196803"/>
        <a:ext cx="2035032" cy="790137"/>
      </dsp:txXfrm>
    </dsp:sp>
    <dsp:sp modelId="{A432A984-502B-4ACD-8BA8-FAC46A179F92}">
      <dsp:nvSpPr>
        <dsp:cNvPr id="0" name=""/>
        <dsp:cNvSpPr/>
      </dsp:nvSpPr>
      <dsp:spPr>
        <a:xfrm>
          <a:off x="3688751" y="977841"/>
          <a:ext cx="2627450" cy="2071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496406"/>
              <a:satOff val="0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tx2"/>
              </a:solidFill>
            </a:rPr>
            <a:t>Programa correctivo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tx2"/>
              </a:solidFill>
            </a:rPr>
            <a:t>Procedimiento para la evaluación de la conformidad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tx2"/>
              </a:solidFill>
            </a:rPr>
            <a:t>Dictámenes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>
              <a:solidFill>
                <a:schemeClr val="tx2"/>
              </a:solidFill>
            </a:rPr>
            <a:t>No implica sanción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>
              <a:solidFill>
                <a:schemeClr val="tx2"/>
              </a:solidFill>
            </a:rPr>
            <a:t>Mayor cobertura de regulados</a:t>
          </a:r>
        </a:p>
      </dsp:txBody>
      <dsp:txXfrm>
        <a:off x="3749433" y="1038523"/>
        <a:ext cx="2506086" cy="19504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A44F1-E890-47CB-B7A8-AE2FF5151B1B}">
      <dsp:nvSpPr>
        <dsp:cNvPr id="0" name=""/>
        <dsp:cNvSpPr/>
      </dsp:nvSpPr>
      <dsp:spPr>
        <a:xfrm>
          <a:off x="3637395" y="886675"/>
          <a:ext cx="1785780" cy="580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17"/>
              </a:lnTo>
              <a:lnTo>
                <a:pt x="1785780" y="190117"/>
              </a:lnTo>
              <a:lnTo>
                <a:pt x="1785780" y="580809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</dsp:sp>
    <dsp:sp modelId="{B748BA86-3F17-4AB0-A383-9E614D9A13BA}">
      <dsp:nvSpPr>
        <dsp:cNvPr id="0" name=""/>
        <dsp:cNvSpPr/>
      </dsp:nvSpPr>
      <dsp:spPr>
        <a:xfrm>
          <a:off x="1375157" y="886675"/>
          <a:ext cx="2262237" cy="580809"/>
        </a:xfrm>
        <a:custGeom>
          <a:avLst/>
          <a:gdLst/>
          <a:ahLst/>
          <a:cxnLst/>
          <a:rect l="0" t="0" r="0" b="0"/>
          <a:pathLst>
            <a:path>
              <a:moveTo>
                <a:pt x="2262237" y="0"/>
              </a:moveTo>
              <a:lnTo>
                <a:pt x="2262237" y="190117"/>
              </a:lnTo>
              <a:lnTo>
                <a:pt x="0" y="190117"/>
              </a:lnTo>
              <a:lnTo>
                <a:pt x="0" y="580809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</dsp:sp>
    <dsp:sp modelId="{7E1750B9-E588-452E-AFD9-75A7B8B59A33}">
      <dsp:nvSpPr>
        <dsp:cNvPr id="0" name=""/>
        <dsp:cNvSpPr/>
      </dsp:nvSpPr>
      <dsp:spPr>
        <a:xfrm>
          <a:off x="2020424" y="315908"/>
          <a:ext cx="3233942" cy="570766"/>
        </a:xfrm>
        <a:prstGeom prst="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236275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Certidumbre jurídica</a:t>
          </a:r>
        </a:p>
      </dsp:txBody>
      <dsp:txXfrm>
        <a:off x="2020424" y="315908"/>
        <a:ext cx="3233942" cy="570766"/>
      </dsp:txXfrm>
    </dsp:sp>
    <dsp:sp modelId="{5D3F7584-AA57-4C0B-9045-37B4B9F14970}">
      <dsp:nvSpPr>
        <dsp:cNvPr id="0" name=""/>
        <dsp:cNvSpPr/>
      </dsp:nvSpPr>
      <dsp:spPr>
        <a:xfrm flipV="1">
          <a:off x="7122941" y="689869"/>
          <a:ext cx="54543" cy="400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 rot="10800000">
        <a:off x="7122941" y="689869"/>
        <a:ext cx="54543" cy="40073"/>
      </dsp:txXfrm>
    </dsp:sp>
    <dsp:sp modelId="{A7E1FCB7-0567-40EC-AC46-43ADF5776AFD}">
      <dsp:nvSpPr>
        <dsp:cNvPr id="0" name=""/>
        <dsp:cNvSpPr/>
      </dsp:nvSpPr>
      <dsp:spPr>
        <a:xfrm>
          <a:off x="65071" y="1467484"/>
          <a:ext cx="2620172" cy="107058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23627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Programación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Basada en Riesgo</a:t>
          </a:r>
        </a:p>
      </dsp:txBody>
      <dsp:txXfrm>
        <a:off x="65071" y="1467484"/>
        <a:ext cx="2620172" cy="1070589"/>
      </dsp:txXfrm>
    </dsp:sp>
    <dsp:sp modelId="{B87007C2-DC70-41CD-961A-A524A78D5CC8}">
      <dsp:nvSpPr>
        <dsp:cNvPr id="0" name=""/>
        <dsp:cNvSpPr/>
      </dsp:nvSpPr>
      <dsp:spPr>
        <a:xfrm>
          <a:off x="400963" y="2260514"/>
          <a:ext cx="2859351" cy="1104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2"/>
              </a:solidFill>
            </a:rPr>
            <a:t>Modelo de administración de riesgos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2"/>
              </a:solidFill>
            </a:rPr>
            <a:t>(variables de impacto y probabilidad)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 dirty="0"/>
        </a:p>
      </dsp:txBody>
      <dsp:txXfrm>
        <a:off x="400963" y="2260514"/>
        <a:ext cx="2859351" cy="1104350"/>
      </dsp:txXfrm>
    </dsp:sp>
    <dsp:sp modelId="{82F21DA3-16A8-462D-B855-0D60182AA3FF}">
      <dsp:nvSpPr>
        <dsp:cNvPr id="0" name=""/>
        <dsp:cNvSpPr/>
      </dsp:nvSpPr>
      <dsp:spPr>
        <a:xfrm>
          <a:off x="4086830" y="1467484"/>
          <a:ext cx="2672691" cy="1060141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23627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Implementación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Basada en Riesgo</a:t>
          </a:r>
        </a:p>
      </dsp:txBody>
      <dsp:txXfrm>
        <a:off x="4086830" y="1467484"/>
        <a:ext cx="2672691" cy="1060141"/>
      </dsp:txXfrm>
    </dsp:sp>
    <dsp:sp modelId="{E7F8FE14-1EA9-41F1-94A6-4088829C0D55}">
      <dsp:nvSpPr>
        <dsp:cNvPr id="0" name=""/>
        <dsp:cNvSpPr/>
      </dsp:nvSpPr>
      <dsp:spPr>
        <a:xfrm>
          <a:off x="4461065" y="2211876"/>
          <a:ext cx="2602902" cy="11372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496406"/>
              <a:satOff val="0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2"/>
              </a:solidFill>
            </a:rPr>
            <a:t>Catálogo de medidas correctivas, de urgente aplicación o de seguridad conforme a criticidad,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2"/>
              </a:solidFill>
            </a:rPr>
            <a:t>Privilegiar el cumplimiento sobre la sanción.</a:t>
          </a:r>
        </a:p>
      </dsp:txBody>
      <dsp:txXfrm>
        <a:off x="4461065" y="2211876"/>
        <a:ext cx="2602902" cy="11372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27BB5-3B42-4E48-B28A-D5C76B8D221B}">
      <dsp:nvSpPr>
        <dsp:cNvPr id="0" name=""/>
        <dsp:cNvSpPr/>
      </dsp:nvSpPr>
      <dsp:spPr>
        <a:xfrm>
          <a:off x="2641914" y="60747"/>
          <a:ext cx="3546542" cy="20426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Inspección basada en riesgo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Inspección complementaria</a:t>
          </a:r>
        </a:p>
      </dsp:txBody>
      <dsp:txXfrm>
        <a:off x="2641914" y="316083"/>
        <a:ext cx="2780534" cy="1532017"/>
      </dsp:txXfrm>
    </dsp:sp>
    <dsp:sp modelId="{DEA1B396-AE36-42DD-87AF-CA4C70F639B4}">
      <dsp:nvSpPr>
        <dsp:cNvPr id="0" name=""/>
        <dsp:cNvSpPr/>
      </dsp:nvSpPr>
      <dsp:spPr>
        <a:xfrm>
          <a:off x="603102" y="182473"/>
          <a:ext cx="2038811" cy="18271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Visitas programadas</a:t>
          </a:r>
        </a:p>
      </dsp:txBody>
      <dsp:txXfrm>
        <a:off x="692297" y="271668"/>
        <a:ext cx="1860421" cy="16487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EEB53-17F5-4CF2-8166-5C55102BC12B}">
      <dsp:nvSpPr>
        <dsp:cNvPr id="0" name=""/>
        <dsp:cNvSpPr/>
      </dsp:nvSpPr>
      <dsp:spPr>
        <a:xfrm>
          <a:off x="126796" y="0"/>
          <a:ext cx="2264704" cy="12059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Litigiosidad reducida de origen</a:t>
          </a:r>
        </a:p>
      </dsp:txBody>
      <dsp:txXfrm>
        <a:off x="162118" y="35322"/>
        <a:ext cx="2194060" cy="1135338"/>
      </dsp:txXfrm>
    </dsp:sp>
    <dsp:sp modelId="{4E2C0DAA-E114-4229-8EA2-B2AE5E55C38F}">
      <dsp:nvSpPr>
        <dsp:cNvPr id="0" name=""/>
        <dsp:cNvSpPr/>
      </dsp:nvSpPr>
      <dsp:spPr>
        <a:xfrm>
          <a:off x="2796545" y="0"/>
          <a:ext cx="684049" cy="1205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200" kern="1200"/>
        </a:p>
      </dsp:txBody>
      <dsp:txXfrm>
        <a:off x="2796545" y="241196"/>
        <a:ext cx="478834" cy="723590"/>
      </dsp:txXfrm>
    </dsp:sp>
    <dsp:sp modelId="{CB4C836B-F1B3-433A-9319-60EE014327EB}">
      <dsp:nvSpPr>
        <dsp:cNvPr id="0" name=""/>
        <dsp:cNvSpPr/>
      </dsp:nvSpPr>
      <dsp:spPr>
        <a:xfrm>
          <a:off x="3953417" y="0"/>
          <a:ext cx="1968602" cy="12059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s-MX" sz="1600" kern="1200" dirty="0"/>
            <a:t>Inspección basada en riesgo, orientada a correcciones</a:t>
          </a:r>
        </a:p>
      </dsp:txBody>
      <dsp:txXfrm>
        <a:off x="3988739" y="35322"/>
        <a:ext cx="1897958" cy="11353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EEB53-17F5-4CF2-8166-5C55102BC12B}">
      <dsp:nvSpPr>
        <dsp:cNvPr id="0" name=""/>
        <dsp:cNvSpPr/>
      </dsp:nvSpPr>
      <dsp:spPr>
        <a:xfrm>
          <a:off x="1778679" y="344152"/>
          <a:ext cx="5713845" cy="727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Certidumbre y aprendizaje</a:t>
          </a:r>
        </a:p>
      </dsp:txBody>
      <dsp:txXfrm>
        <a:off x="1799992" y="365465"/>
        <a:ext cx="5671219" cy="685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28C6291F-C07F-4682-87B0-DBE7A6A6EC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548E1A0-B448-47D1-AB4F-B04587F18F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6C749-555A-4F54-B6AB-4410FF0198E4}" type="datetimeFigureOut">
              <a:rPr lang="es-MX" smtClean="0"/>
              <a:t>21/09/18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D9C75C0-D7D7-48BF-B47F-CB3E89198A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FCED052-B974-40F4-AC2A-C6EA6EABCD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B0EE6-DB88-453B-A6BC-D6B73B8DF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440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56" cy="466434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1551" y="0"/>
            <a:ext cx="3037255" cy="466434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76CD0583-14F0-4832-AB41-A92F889DC77C}" type="datetimeFigureOut">
              <a:rPr lang="es-MX" smtClean="0"/>
              <a:t>21/09/18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519" y="4473892"/>
            <a:ext cx="5607363" cy="3660458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256" cy="466433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1551" y="8829967"/>
            <a:ext cx="3037255" cy="466433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F4131A64-DE5B-44FD-895F-36EA0F97CF8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349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31A64-DE5B-44FD-895F-36EA0F97CF8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7070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7AA722B-5FB5-4E3B-8D3D-CC6B05FB9F6E}" type="datetime1">
              <a:rPr lang="es-ES" smtClean="0"/>
              <a:t>21/9/18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699-1402-B04E-A641-121F7388B9A8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491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7AA722B-5FB5-4E3B-8D3D-CC6B05FB9F6E}" type="datetime1">
              <a:rPr lang="es-ES" smtClean="0"/>
              <a:t>21/9/18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699-1402-B04E-A641-121F7388B9A8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6976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7AA722B-5FB5-4E3B-8D3D-CC6B05FB9F6E}" type="datetime1">
              <a:rPr lang="es-ES" smtClean="0"/>
              <a:t>21/9/18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699-1402-B04E-A641-121F7388B9A8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599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8A79-ADCB-4351-BA3C-23D750F88A5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318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8A79-ADCB-4351-BA3C-23D750F88A5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4819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noProof="0" dirty="0"/>
              <a:t>¿Qué tipo de data recolectar, almacenar y analizar? </a:t>
            </a:r>
          </a:p>
          <a:p>
            <a:r>
              <a:rPr lang="es-MX" noProof="0" dirty="0"/>
              <a:t>Aquella que permita la administración del riesgo específico y crítico de cada etapa de desarrollo de una actividad. </a:t>
            </a:r>
            <a:br>
              <a:rPr lang="es-MX" noProof="0" dirty="0"/>
            </a:br>
            <a:r>
              <a:rPr lang="es-MX" noProof="0" dirty="0"/>
              <a:t>La Racionalidad ASEA es amplia pero específica. </a:t>
            </a:r>
          </a:p>
          <a:p>
            <a:r>
              <a:rPr lang="es-MX" noProof="0" dirty="0"/>
              <a:t>ASEA estructura sus procesos adaptándose a la cadena de valor del Sector, considerando que cada subsector se comporta de manera particular. </a:t>
            </a:r>
          </a:p>
          <a:p>
            <a:r>
              <a:rPr lang="es-MX" noProof="0" dirty="0"/>
              <a:t>Buscamos incidir en hacer más seguros y ambientalmente responsables cada etapa de un ciclo de vida de proyecto; desde el diseño hasta el abandono.</a:t>
            </a:r>
          </a:p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8A79-ADCB-4351-BA3C-23D750F88A5A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0442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ASEA debe aplicar </a:t>
            </a:r>
            <a:r>
              <a:rPr lang="es-MX" b="1" dirty="0"/>
              <a:t>8 leyes federales</a:t>
            </a:r>
            <a:r>
              <a:rPr lang="es-MX" dirty="0"/>
              <a:t>: (1) La Ley de Hidrocarburos; (2)la Ley de la Agencia que en su texto ordena la aplicación de cinco leyes ambientales: (3) la Ley General del Equilibrio Ecológico y de Protección al Ambiente, (4) la Ley General para la Prevención y Gestión Integral de los Residuos, (5) la Ley General de Desarrollo Forestal Sustentable, (6) la Ley General de Vida Silvestre y (7) la Ley de Bioseguridad de Organismos Genéticamente Modificados. A todo ello se suma como único integrador ineludible la (8) Ley Federal de Procedimiento Administrativo.</a:t>
            </a:r>
          </a:p>
          <a:p>
            <a:endParaRPr lang="es-MX" dirty="0"/>
          </a:p>
          <a:p>
            <a:r>
              <a:rPr lang="es-MX" dirty="0"/>
              <a:t>De esas 9 leyes emanan cuando menos </a:t>
            </a:r>
            <a:r>
              <a:rPr lang="es-MX" b="1" dirty="0"/>
              <a:t>9 Reglamentos Federales</a:t>
            </a:r>
            <a:r>
              <a:rPr lang="es-MX" dirty="0"/>
              <a:t>: Los (1, 2) de la Ley de Hidrocarburos y cinco de la Ley General del Equilibrio Ecológico y de Protección al Ambiente: (3)en Materia de Evaluación de Impacto Ambiental; (4) en Materia de Ordenamiento Ecológico; (5) en Materia de Prevención y Control de la Contaminación de la Atmósfera (6) en Materia de Registro de Emisiones y Transferencia de Contaminantes; (7) en Materia de Auto regulación y Auditorías Ambientales. Para sintonizar sus atribuciones y actos de autoridad requiere del (8) Reglamento Interior de SEMARNAT y (9) su propio reglamento interior.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5C699-1402-B04E-A641-121F7388B9A8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054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5C699-1402-B04E-A641-121F7388B9A8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128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5C699-1402-B04E-A641-121F7388B9A8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92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31A64-DE5B-44FD-895F-36EA0F97CF88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83484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xmlns="" id="{E24A1BB7-C8B1-4A2C-A306-DA348E01B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xmlns="" id="{2F95FC2F-B5A0-438F-9F79-C81AB84FA0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DCDDAB7-B25B-4B03-82F2-160FB6D2B80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4DD488-367E-47B0-BFA7-ECC314953356}" type="slidenum">
              <a:t>12</a:t>
            </a:fld>
            <a:endParaRPr lang="es-MX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683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tiff"/><Relationship Id="rId3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semarn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36" y="1728789"/>
            <a:ext cx="8747928" cy="19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55231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305213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9892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552318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305213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40749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552318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305213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19707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37067" y="1728788"/>
            <a:ext cx="5645149" cy="45831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36001" y="1728788"/>
            <a:ext cx="5614700" cy="45831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5B44-8ECD-446A-BCDD-7F85900D5760}" type="datetimeFigureOut">
              <a:rPr lang="es-MX" smtClean="0"/>
              <a:pPr/>
              <a:t>21/09/18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D470-FBF6-411D-B27F-D8D4AC90184D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1683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87085" y="1737946"/>
            <a:ext cx="5568916" cy="81518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87085" y="2553132"/>
            <a:ext cx="5568915" cy="37587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36001" y="1773292"/>
            <a:ext cx="5614700" cy="779840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336001" y="2553133"/>
            <a:ext cx="5614700" cy="37587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12348149" y="6150536"/>
            <a:ext cx="3001435" cy="161365"/>
          </a:xfrm>
        </p:spPr>
        <p:txBody>
          <a:bodyPr/>
          <a:lstStyle/>
          <a:p>
            <a:fld id="{FAD65B44-8ECD-446A-BCDD-7F85900D5760}" type="datetimeFigureOut">
              <a:rPr lang="es-MX" smtClean="0"/>
              <a:pPr/>
              <a:t>21/09/18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D470-FBF6-411D-B27F-D8D4AC90184D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7781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5B44-8ECD-446A-BCDD-7F85900D5760}" type="datetimeFigureOut">
              <a:rPr lang="es-MX" smtClean="0"/>
              <a:pPr/>
              <a:t>21/09/18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D470-FBF6-411D-B27F-D8D4AC90184D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3567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5B44-8ECD-446A-BCDD-7F85900D5760}" type="datetimeFigureOut">
              <a:rPr lang="es-MX" smtClean="0"/>
              <a:pPr/>
              <a:t>21/09/18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D470-FBF6-411D-B27F-D8D4AC90184D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4667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068" y="936164"/>
            <a:ext cx="11713633" cy="613237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6001" y="1728788"/>
            <a:ext cx="5614700" cy="458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7067" y="1728788"/>
            <a:ext cx="5618933" cy="4583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5B44-8ECD-446A-BCDD-7F85900D5760}" type="datetimeFigureOut">
              <a:rPr lang="es-MX" smtClean="0"/>
              <a:pPr/>
              <a:t>21/09/18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D470-FBF6-411D-B27F-D8D4AC90184D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2510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1162050"/>
            <a:ext cx="7315200" cy="3565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5B44-8ECD-446A-BCDD-7F85900D5760}" type="datetimeFigureOut">
              <a:rPr lang="es-MX" smtClean="0"/>
              <a:pPr/>
              <a:t>21/09/18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D470-FBF6-411D-B27F-D8D4AC90184D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1023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77476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-semarn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36" y="2095422"/>
            <a:ext cx="8747928" cy="19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24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5B44-8ECD-446A-BCDD-7F85900D5760}" type="datetimeFigureOut">
              <a:rPr lang="es-MX" smtClean="0"/>
              <a:pPr/>
              <a:t>21/09/18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D470-FBF6-411D-B27F-D8D4AC90184D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1554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04350" y="909638"/>
            <a:ext cx="1130300" cy="54022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37067" y="909638"/>
            <a:ext cx="8910752" cy="54022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5B44-8ECD-446A-BCDD-7F85900D5760}" type="datetimeFigureOut">
              <a:rPr lang="es-MX" smtClean="0"/>
              <a:pPr/>
              <a:t>21/09/18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D470-FBF6-411D-B27F-D8D4AC90184D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0662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n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1562432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90A65BB1-B49D-4DEA-89BB-46E676F61D71}"/>
              </a:ext>
            </a:extLst>
          </p:cNvPr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" name="Marcador de número de diapositiva 10">
            <a:extLst>
              <a:ext uri="{FF2B5EF4-FFF2-40B4-BE49-F238E27FC236}">
                <a16:creationId xmlns:a16="http://schemas.microsoft.com/office/drawing/2014/main" xmlns="" id="{C1F2CADD-1862-4429-BFC4-AA209796EB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241719" y="6410146"/>
            <a:ext cx="2743200" cy="365129"/>
          </a:xfrm>
        </p:spPr>
        <p:txBody>
          <a:bodyPr/>
          <a:lstStyle>
            <a:lvl1pPr>
              <a:defRPr sz="1100" b="1">
                <a:solidFill>
                  <a:srgbClr val="FFFFFF"/>
                </a:solidFill>
                <a:latin typeface="Candara" pitchFamily="34"/>
              </a:defRPr>
            </a:lvl1pPr>
          </a:lstStyle>
          <a:p>
            <a:pPr lvl="0"/>
            <a:fld id="{3587B301-2F53-4439-A747-A083C8C6A681}" type="slidenum">
              <a:t>‹Nr.›</a:t>
            </a:fld>
            <a:endParaRPr lang="es-MX"/>
          </a:p>
        </p:txBody>
      </p:sp>
      <p:sp>
        <p:nvSpPr>
          <p:cNvPr id="4" name="CuadroTexto 14">
            <a:extLst>
              <a:ext uri="{FF2B5EF4-FFF2-40B4-BE49-F238E27FC236}">
                <a16:creationId xmlns:a16="http://schemas.microsoft.com/office/drawing/2014/main" xmlns="" id="{4563C01E-7669-4BAA-B917-5D49BC6F30AC}"/>
              </a:ext>
            </a:extLst>
          </p:cNvPr>
          <p:cNvSpPr txBox="1"/>
          <p:nvPr/>
        </p:nvSpPr>
        <p:spPr>
          <a:xfrm>
            <a:off x="215468" y="6530545"/>
            <a:ext cx="2558714" cy="2616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100" b="0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rPr>
              <a:t>CD</a:t>
            </a:r>
            <a:r>
              <a:rPr lang="es-MX" sz="1100" b="0" i="0" u="none" strike="noStrike" kern="1200" cap="none" spc="0" baseline="0">
                <a:solidFill>
                  <a:srgbClr val="FF3399"/>
                </a:solidFill>
                <a:uFillTx/>
                <a:latin typeface="Candara" pitchFamily="34"/>
              </a:rPr>
              <a:t>MX</a:t>
            </a:r>
            <a:r>
              <a:rPr lang="es-MX" sz="11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</a:rPr>
              <a:t> </a:t>
            </a:r>
            <a:r>
              <a:rPr lang="es-MX" sz="1100" b="0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rPr>
              <a:t>| 12, 13 y 14 de septiembre de 2017</a:t>
            </a:r>
          </a:p>
        </p:txBody>
      </p:sp>
    </p:spTree>
    <p:extLst>
      <p:ext uri="{BB962C8B-B14F-4D97-AF65-F5344CB8AC3E}">
        <p14:creationId xmlns:p14="http://schemas.microsoft.com/office/powerpoint/2010/main" val="236987274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nly logo (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73B0DB41-26B0-4086-A0D3-4A8DA4573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47" y="1076974"/>
            <a:ext cx="11471707" cy="470473"/>
          </a:xfrm>
          <a:noFill/>
          <a:ln>
            <a:noFill/>
          </a:ln>
        </p:spPr>
        <p:txBody>
          <a:bodyPr lIns="0"/>
          <a:lstStyle>
            <a:lvl1pPr>
              <a:defRPr lang="es-MX" sz="3200" b="1" dirty="0">
                <a:solidFill>
                  <a:schemeClr val="accent2"/>
                </a:solidFill>
                <a:latin typeface="+mn-lt"/>
                <a:ea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pPr marL="0" lvl="0">
              <a:spcBef>
                <a:spcPct val="20000"/>
              </a:spcBef>
            </a:pPr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152FE734-92F0-476B-A959-86EAABA6E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47" y="1825626"/>
            <a:ext cx="11471707" cy="4438697"/>
          </a:xfrm>
        </p:spPr>
        <p:txBody>
          <a:bodyPr lIns="0">
            <a:normAutofit/>
          </a:bodyPr>
          <a:lstStyle>
            <a:lvl1pPr>
              <a:buClr>
                <a:schemeClr val="accent2"/>
              </a:buClr>
              <a:defRPr sz="2000">
                <a:latin typeface="+mn-lt"/>
              </a:defRPr>
            </a:lvl1pPr>
            <a:lvl2pPr marL="685800" indent="-228600">
              <a:buClr>
                <a:schemeClr val="accent2"/>
              </a:buClr>
              <a:buFont typeface="Soberana Sans" panose="02000000000000000000" pitchFamily="50" charset="0"/>
              <a:buChar char="–"/>
              <a:defRPr sz="1800">
                <a:latin typeface="+mn-lt"/>
              </a:defRPr>
            </a:lvl2pPr>
            <a:lvl3pPr marL="1143000" indent="-228600">
              <a:buClr>
                <a:schemeClr val="accent2"/>
              </a:buClr>
              <a:buFont typeface="Soberana Sans" panose="02000000000000000000" pitchFamily="50" charset="0"/>
              <a:buChar char="◊"/>
              <a:defRPr sz="1600">
                <a:latin typeface="+mn-lt"/>
              </a:defRPr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>
              <a:buClr>
                <a:schemeClr val="accent2"/>
              </a:buClr>
              <a:defRPr sz="1400">
                <a:latin typeface="+mn-lt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xmlns="" id="{C6D14F54-4E6F-4A11-8CCB-04B6223DE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47" y="276908"/>
            <a:ext cx="1537561" cy="57600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3E176BF0-0508-46EF-A19A-D2CFB3D6AD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8" y="204908"/>
            <a:ext cx="2099125" cy="720000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DD5D5B85-018F-486F-9FA1-9A4E195C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147" y="6542204"/>
            <a:ext cx="1080000" cy="179273"/>
          </a:xfrm>
        </p:spPr>
        <p:txBody>
          <a:bodyPr lIns="0"/>
          <a:lstStyle>
            <a:lvl1pPr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26-jul-18</a:t>
            </a:r>
            <a:endParaRPr lang="es-MX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3CC8CA6A-99A7-48B0-9137-2DBF2C3C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6000" y="6542204"/>
            <a:ext cx="9000000" cy="179273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57E9172E-4058-4C37-9033-D298ABB9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853" y="6542204"/>
            <a:ext cx="1080000" cy="179273"/>
          </a:xfrm>
        </p:spPr>
        <p:txBody>
          <a:bodyPr rIns="0"/>
          <a:lstStyle>
            <a:lvl1pPr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fld id="{B90A495D-1C96-461D-AB76-EF0817885D2C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8756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semarna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36" y="1728789"/>
            <a:ext cx="8747928" cy="19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9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-semarna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36" y="2095422"/>
            <a:ext cx="8747928" cy="19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92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-ase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72" y="1728788"/>
            <a:ext cx="6635641" cy="1965600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5007690" y="4823985"/>
            <a:ext cx="217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1800" b="1" dirty="0" err="1">
                <a:solidFill>
                  <a:srgbClr val="0071BC"/>
                </a:solidFill>
                <a:latin typeface="Arial" charset="0"/>
              </a:rPr>
              <a:t>www.asea.gob.mx</a:t>
            </a:r>
            <a:endParaRPr lang="es-ES" sz="1800" b="1" dirty="0">
              <a:solidFill>
                <a:srgbClr val="0071B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66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-ase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72" y="1728788"/>
            <a:ext cx="6635641" cy="1965600"/>
          </a:xfrm>
          <a:prstGeom prst="rect">
            <a:avLst/>
          </a:prstGeom>
        </p:spPr>
      </p:pic>
      <p:sp>
        <p:nvSpPr>
          <p:cNvPr id="7" name="CuadroTexto 6"/>
          <p:cNvSpPr txBox="1"/>
          <p:nvPr userDrawn="1"/>
        </p:nvSpPr>
        <p:spPr>
          <a:xfrm>
            <a:off x="5007690" y="4823985"/>
            <a:ext cx="217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1800" b="1" dirty="0" err="1">
                <a:solidFill>
                  <a:srgbClr val="0071BC"/>
                </a:solidFill>
                <a:latin typeface="Arial" charset="0"/>
              </a:rPr>
              <a:t>www.asea.gob.mx</a:t>
            </a:r>
            <a:endParaRPr lang="es-ES" sz="1800" b="1" dirty="0">
              <a:solidFill>
                <a:srgbClr val="0071B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6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ase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72" y="1990669"/>
            <a:ext cx="6635641" cy="19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2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-ase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72" y="1728788"/>
            <a:ext cx="6635641" cy="19656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59659" y="4823985"/>
            <a:ext cx="2072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>
                <a:solidFill>
                  <a:srgbClr val="0071BC"/>
                </a:solidFill>
              </a:rPr>
              <a:t>www.asea.gob.mx</a:t>
            </a:r>
            <a:endParaRPr lang="es-ES" dirty="0">
              <a:solidFill>
                <a:srgbClr val="0071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98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-ase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72" y="1990669"/>
            <a:ext cx="6635641" cy="19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79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9448800" cy="147002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9448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8149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E6EE-1D21-5648-9B44-BEE60E568DF8}" type="datetime4">
              <a:rPr lang="en-US" smtClean="0"/>
              <a:pPr/>
              <a:t>September 21, 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Propuesta de template para presentación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7129-3876-9442-B51D-97CD5087486B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222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30448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154463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21889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55231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305213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9202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552318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305213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33145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552318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305213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13324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37067" y="1728788"/>
            <a:ext cx="5618933" cy="45831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36001" y="1728788"/>
            <a:ext cx="5617603" cy="45831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7533-9E9A-7B49-8988-40EFD4358796}" type="datetime4">
              <a:rPr lang="en-US" smtClean="0"/>
              <a:pPr/>
              <a:t>September 21, 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Propuesta de template para presentación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7129-3876-9442-B51D-97CD5087486B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952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87085" y="1737946"/>
            <a:ext cx="5568916" cy="81518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87085" y="2553132"/>
            <a:ext cx="5568915" cy="37587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36001" y="1773292"/>
            <a:ext cx="5614700" cy="779840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336001" y="2553133"/>
            <a:ext cx="5614700" cy="37587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E599-EA4A-B440-9B06-EB3B0856EDD1}" type="datetime4">
              <a:rPr lang="en-US" smtClean="0"/>
              <a:pPr/>
              <a:t>September 21, 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Propuesta de template para presentación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7129-3876-9442-B51D-97CD5087486B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0645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CE67-9ABA-7F4C-956A-4EF57DE81E61}" type="datetime4">
              <a:rPr lang="en-US" smtClean="0"/>
              <a:pPr/>
              <a:t>September 21, 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Propuesta de template para presentación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7129-3876-9442-B51D-97CD5087486B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19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-ase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72" y="1728788"/>
            <a:ext cx="6635641" cy="1965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59659" y="4823985"/>
            <a:ext cx="2072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>
                <a:solidFill>
                  <a:srgbClr val="0071BC"/>
                </a:solidFill>
              </a:rPr>
              <a:t>www.asea.gob.mx</a:t>
            </a:r>
            <a:endParaRPr lang="es-ES" dirty="0">
              <a:solidFill>
                <a:srgbClr val="0071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00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BB82-904F-114E-9ECE-1A680201BE95}" type="datetime4">
              <a:rPr lang="en-US" smtClean="0"/>
              <a:pPr/>
              <a:t>September 21, 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Propuesta de template para presentación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7129-3876-9442-B51D-97CD5087486B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4432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068" y="936164"/>
            <a:ext cx="11713633" cy="613237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6001" y="1728788"/>
            <a:ext cx="5614700" cy="458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7067" y="1728788"/>
            <a:ext cx="5618933" cy="4583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D472-DD5A-6346-99E0-45799507A691}" type="datetime4">
              <a:rPr lang="en-US" smtClean="0"/>
              <a:pPr/>
              <a:t>September 21, 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Propuesta de template para presentación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7129-3876-9442-B51D-97CD5087486B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635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1162050"/>
            <a:ext cx="7315200" cy="3565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23AC-A6AC-CB49-B9DF-84E3837CB6E2}" type="datetime4">
              <a:rPr lang="en-US" smtClean="0"/>
              <a:pPr/>
              <a:t>September 21, 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Propuesta de template para presentación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7129-3876-9442-B51D-97CD5087486B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9395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172304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2C47-18CE-6F4E-BF22-57511ABD4151}" type="datetime4">
              <a:rPr lang="en-US" smtClean="0"/>
              <a:pPr/>
              <a:t>September 21, 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Propuesta de template para presentación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7129-3876-9442-B51D-97CD5087486B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82558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04350" y="909638"/>
            <a:ext cx="1130300" cy="54022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37067" y="909638"/>
            <a:ext cx="8910752" cy="54022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484F-B6DA-A143-AF0D-359174AA637D}" type="datetime4">
              <a:rPr lang="en-US" smtClean="0"/>
              <a:pPr/>
              <a:t>September 21, 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Propuesta de template para presentación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7129-3876-9442-B51D-97CD5087486B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9327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66651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ase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72" y="1990669"/>
            <a:ext cx="6635641" cy="19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6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-ase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72" y="1990669"/>
            <a:ext cx="6635641" cy="19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1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9448800" cy="147002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9448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6846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  <a:p>
            <a:pPr lvl="4"/>
            <a:endParaRPr lang="es-ES" dirty="0"/>
          </a:p>
          <a:p>
            <a:pPr lvl="4"/>
            <a:endParaRPr lang="es-ES" dirty="0"/>
          </a:p>
          <a:p>
            <a:pPr lvl="4"/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5B44-8ECD-446A-BCDD-7F85900D5760}" type="datetimeFigureOut">
              <a:rPr lang="es-MX" smtClean="0"/>
              <a:pPr/>
              <a:t>21/09/18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D470-FBF6-411D-B27F-D8D4AC90184D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362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30448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154463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8922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png"/><Relationship Id="rId27" Type="http://schemas.openxmlformats.org/officeDocument/2006/relationships/image" Target="../media/image2.png"/><Relationship Id="rId28" Type="http://schemas.openxmlformats.org/officeDocument/2006/relationships/image" Target="../media/image3.png"/><Relationship Id="rId29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46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25" Type="http://schemas.openxmlformats.org/officeDocument/2006/relationships/image" Target="../media/image3.png"/><Relationship Id="rId26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37066" y="920313"/>
            <a:ext cx="11713633" cy="62851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37068" y="1728788"/>
            <a:ext cx="11713633" cy="45831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266516" y="6507463"/>
            <a:ext cx="3001435" cy="161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rgbClr val="666666"/>
                </a:solidFill>
                <a:latin typeface="Soberana Sans Light"/>
                <a:cs typeface="Soberana Sans Light"/>
              </a:defRPr>
            </a:lvl1pPr>
          </a:lstStyle>
          <a:p>
            <a:fld id="{FAD65B44-8ECD-446A-BCDD-7F85900D5760}" type="datetimeFigureOut">
              <a:rPr lang="es-MX" smtClean="0"/>
              <a:pPr/>
              <a:t>21/09/18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7067" y="6498581"/>
            <a:ext cx="5408083" cy="1890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rgbClr val="666666"/>
                </a:solidFill>
                <a:latin typeface="Soberana Sans Light"/>
                <a:cs typeface="Soberana Sans Light"/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882217" y="6498581"/>
            <a:ext cx="1147233" cy="1702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s-ES" sz="1200" b="0" i="0" smtClean="0">
                <a:solidFill>
                  <a:srgbClr val="666666"/>
                </a:solidFill>
                <a:latin typeface="Soberana Sans Light"/>
                <a:cs typeface="Soberana Sans Light"/>
              </a:defRPr>
            </a:lvl1pPr>
          </a:lstStyle>
          <a:p>
            <a:fld id="{B2E0D470-FBF6-411D-B27F-D8D4AC90184D}" type="slidenum">
              <a:rPr lang="es-MX"/>
              <a:pPr/>
              <a:t>‹Nr.›</a:t>
            </a:fld>
            <a:endParaRPr lang="es-MX" dirty="0"/>
          </a:p>
        </p:txBody>
      </p:sp>
      <p:pic>
        <p:nvPicPr>
          <p:cNvPr id="10" name="Imagen 9" descr="fondo logos 141216-02.pn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56" y="167881"/>
            <a:ext cx="2015744" cy="597408"/>
          </a:xfrm>
          <a:prstGeom prst="rect">
            <a:avLst/>
          </a:prstGeom>
        </p:spPr>
      </p:pic>
      <p:pic>
        <p:nvPicPr>
          <p:cNvPr id="11" name="Imagen 10" descr="fondo logos 141216-01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67881"/>
            <a:ext cx="2657856" cy="597408"/>
          </a:xfrm>
          <a:prstGeom prst="rect">
            <a:avLst/>
          </a:prstGeom>
        </p:spPr>
      </p:pic>
      <p:pic>
        <p:nvPicPr>
          <p:cNvPr id="12" name="Imagen 11" descr="fondo logos 141216-03.pn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49" y="6446711"/>
            <a:ext cx="1682751" cy="4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2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706" r:id="rId23"/>
    <p:sldLayoutId id="2147483707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666666"/>
          </a:solidFill>
          <a:latin typeface="Soberana Sans Light"/>
          <a:ea typeface="+mj-ea"/>
          <a:cs typeface="Soberana Sans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rgbClr val="666666"/>
          </a:solidFill>
          <a:latin typeface="Soberana Sans Light"/>
          <a:ea typeface="+mn-ea"/>
          <a:cs typeface="Soberana Sans 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Tx/>
        <a:buBlip>
          <a:blip r:embed="rId29"/>
        </a:buBlip>
        <a:defRPr sz="2400" b="0" i="0" kern="1200">
          <a:solidFill>
            <a:srgbClr val="666666"/>
          </a:solidFill>
          <a:latin typeface="Soberana Sans Light"/>
          <a:ea typeface="+mn-ea"/>
          <a:cs typeface="Soberana Sans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Tx/>
        <a:buBlip>
          <a:blip r:embed="rId29"/>
        </a:buBlip>
        <a:defRPr sz="2000" b="0" i="0" kern="1200">
          <a:solidFill>
            <a:srgbClr val="666666"/>
          </a:solidFill>
          <a:latin typeface="Soberana Sans Light"/>
          <a:ea typeface="+mn-ea"/>
          <a:cs typeface="Soberana Sans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Tx/>
        <a:buBlip>
          <a:blip r:embed="rId29"/>
        </a:buBlip>
        <a:defRPr sz="1800" b="0" i="0" kern="1200">
          <a:solidFill>
            <a:srgbClr val="666666"/>
          </a:solidFill>
          <a:latin typeface="Soberana Sans Light"/>
          <a:ea typeface="+mn-ea"/>
          <a:cs typeface="Soberana Sans 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Tx/>
        <a:buBlip>
          <a:blip r:embed="rId29"/>
        </a:buBlip>
        <a:defRPr sz="1800" b="0" i="0" kern="1200">
          <a:solidFill>
            <a:srgbClr val="666666"/>
          </a:solidFill>
          <a:latin typeface="Soberana Sans Light"/>
          <a:ea typeface="+mn-ea"/>
          <a:cs typeface="Soberana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37066" y="920313"/>
            <a:ext cx="11713633" cy="62851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37068" y="1728788"/>
            <a:ext cx="11713633" cy="45831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266516" y="6507463"/>
            <a:ext cx="3001435" cy="161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rgbClr val="666666"/>
                </a:solidFill>
                <a:latin typeface="Soberana Sans Light"/>
                <a:cs typeface="Soberana Sans Light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89B45B23-E16B-3E46-9449-AE46A9C06EB3}" type="datetime4">
              <a:rPr lang="en-US" smtClean="0"/>
              <a:pPr fontAlgn="base">
                <a:spcBef>
                  <a:spcPct val="50000"/>
                </a:spcBef>
                <a:spcAft>
                  <a:spcPct val="0"/>
                </a:spcAft>
              </a:pPr>
              <a:t>September 21, 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7067" y="6498581"/>
            <a:ext cx="5408083" cy="1890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rgbClr val="666666"/>
                </a:solidFill>
                <a:latin typeface="Soberana Sans Light"/>
                <a:cs typeface="Soberana Sans Light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dirty="0"/>
              <a:t>Propuesta de </a:t>
            </a:r>
            <a:r>
              <a:rPr lang="es-ES" dirty="0" err="1"/>
              <a:t>template</a:t>
            </a:r>
            <a:r>
              <a:rPr lang="es-ES" dirty="0"/>
              <a:t> para presentación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882217" y="6498581"/>
            <a:ext cx="1147233" cy="1702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s-ES" sz="1200" b="0" i="0" smtClean="0">
                <a:solidFill>
                  <a:srgbClr val="666666"/>
                </a:solidFill>
                <a:latin typeface="Soberana Sans Light"/>
                <a:cs typeface="Soberana Sans Light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998C7129-3876-9442-B51D-97CD5087486B}" type="slidenum">
              <a:rPr/>
              <a:pPr fontAlgn="base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/>
          </a:p>
        </p:txBody>
      </p:sp>
      <p:pic>
        <p:nvPicPr>
          <p:cNvPr id="10" name="Imagen 9" descr="fondo logos 141216-02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56" y="167881"/>
            <a:ext cx="2015744" cy="597408"/>
          </a:xfrm>
          <a:prstGeom prst="rect">
            <a:avLst/>
          </a:prstGeom>
        </p:spPr>
      </p:pic>
      <p:pic>
        <p:nvPicPr>
          <p:cNvPr id="12" name="Imagen 11" descr="fondo logos 141216-03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49" y="6446711"/>
            <a:ext cx="1682751" cy="4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5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666666"/>
          </a:solidFill>
          <a:latin typeface="Soberana Sans Light"/>
          <a:ea typeface="+mj-ea"/>
          <a:cs typeface="Soberana Sans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rgbClr val="666666"/>
          </a:solidFill>
          <a:latin typeface="Soberana Sans Light"/>
          <a:ea typeface="+mn-ea"/>
          <a:cs typeface="Soberana Sans 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Tx/>
        <a:buBlip>
          <a:blip r:embed="rId26"/>
        </a:buBlip>
        <a:defRPr sz="2400" b="0" i="0" kern="1200">
          <a:solidFill>
            <a:srgbClr val="666666"/>
          </a:solidFill>
          <a:latin typeface="Soberana Sans Light"/>
          <a:ea typeface="+mn-ea"/>
          <a:cs typeface="Soberana Sans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Tx/>
        <a:buBlip>
          <a:blip r:embed="rId26"/>
        </a:buBlip>
        <a:defRPr sz="2000" b="0" i="0" kern="1200">
          <a:solidFill>
            <a:srgbClr val="666666"/>
          </a:solidFill>
          <a:latin typeface="Soberana Sans Light"/>
          <a:ea typeface="+mn-ea"/>
          <a:cs typeface="Soberana Sans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Tx/>
        <a:buBlip>
          <a:blip r:embed="rId26"/>
        </a:buBlip>
        <a:defRPr sz="1800" b="0" i="0" kern="1200">
          <a:solidFill>
            <a:srgbClr val="666666"/>
          </a:solidFill>
          <a:latin typeface="Soberana Sans Light"/>
          <a:ea typeface="+mn-ea"/>
          <a:cs typeface="Soberana Sans 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Tx/>
        <a:buBlip>
          <a:blip r:embed="rId26"/>
        </a:buBlip>
        <a:defRPr sz="1800" b="0" i="0" kern="1200">
          <a:solidFill>
            <a:srgbClr val="666666"/>
          </a:solidFill>
          <a:latin typeface="Soberana Sans Light"/>
          <a:ea typeface="+mn-ea"/>
          <a:cs typeface="Soberana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6.xml"/><Relationship Id="rId12" Type="http://schemas.microsoft.com/office/2007/relationships/diagramDrawing" Target="../diagrams/drawing6.xml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diagramData" Target="../diagrams/data6.xml"/><Relationship Id="rId9" Type="http://schemas.openxmlformats.org/officeDocument/2006/relationships/diagramLayout" Target="../diagrams/layout6.xml"/><Relationship Id="rId10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9.xml"/><Relationship Id="rId12" Type="http://schemas.openxmlformats.org/officeDocument/2006/relationships/diagramData" Target="../diagrams/data10.xml"/><Relationship Id="rId13" Type="http://schemas.openxmlformats.org/officeDocument/2006/relationships/diagramLayout" Target="../diagrams/layout10.xml"/><Relationship Id="rId14" Type="http://schemas.openxmlformats.org/officeDocument/2006/relationships/diagramQuickStyle" Target="../diagrams/quickStyle10.xml"/><Relationship Id="rId15" Type="http://schemas.openxmlformats.org/officeDocument/2006/relationships/diagramColors" Target="../diagrams/colors10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8.xml"/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diagramData" Target="../diagrams/data9.xml"/><Relationship Id="rId8" Type="http://schemas.openxmlformats.org/officeDocument/2006/relationships/diagramLayout" Target="../diagrams/layout9.xml"/><Relationship Id="rId9" Type="http://schemas.openxmlformats.org/officeDocument/2006/relationships/diagramQuickStyle" Target="../diagrams/quickStyle9.xml"/><Relationship Id="rId10" Type="http://schemas.openxmlformats.org/officeDocument/2006/relationships/diagramColors" Target="../diagrams/colors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16.xml"/><Relationship Id="rId2" Type="http://schemas.openxmlformats.org/officeDocument/2006/relationships/diagramData" Target="../diagrams/data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16.xml"/><Relationship Id="rId2" Type="http://schemas.openxmlformats.org/officeDocument/2006/relationships/diagramData" Target="../diagrams/data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svg"/><Relationship Id="rId5" Type="http://schemas.openxmlformats.org/officeDocument/2006/relationships/slide" Target="slide7.xml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0.sv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jpeg"/><Relationship Id="rId13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463088" y="3887279"/>
            <a:ext cx="7800028" cy="1091099"/>
          </a:xfrm>
        </p:spPr>
        <p:txBody>
          <a:bodyPr>
            <a:noAutofit/>
          </a:bodyPr>
          <a:lstStyle/>
          <a:p>
            <a:pPr algn="ctr"/>
            <a:r>
              <a:rPr lang="es-MX" sz="2800" dirty="0">
                <a:solidFill>
                  <a:schemeClr val="accent2"/>
                </a:solidFill>
              </a:rPr>
              <a:t>Evaluación 1590-DE</a:t>
            </a:r>
            <a:endParaRPr lang="es-ES" sz="2800" dirty="0">
              <a:solidFill>
                <a:schemeClr val="accent2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2" t="31587" r="19145" b="31565"/>
          <a:stretch/>
        </p:blipFill>
        <p:spPr>
          <a:xfrm>
            <a:off x="2904771" y="754463"/>
            <a:ext cx="6454374" cy="24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93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ABBD680A-FA4E-4C5F-B933-A73F4EE3EA9F}"/>
              </a:ext>
            </a:extLst>
          </p:cNvPr>
          <p:cNvGraphicFramePr/>
          <p:nvPr>
            <p:extLst/>
          </p:nvPr>
        </p:nvGraphicFramePr>
        <p:xfrm>
          <a:off x="2803076" y="1219248"/>
          <a:ext cx="7730015" cy="533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59038AC-4E2A-4C7F-BD66-9DF72DD805FC}"/>
              </a:ext>
            </a:extLst>
          </p:cNvPr>
          <p:cNvSpPr/>
          <p:nvPr/>
        </p:nvSpPr>
        <p:spPr>
          <a:xfrm>
            <a:off x="1821905" y="1268840"/>
            <a:ext cx="12303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>
                <a:cs typeface="Arial" panose="020B0604020202020204" pitchFamily="34" charset="0"/>
              </a:rPr>
              <a:t>10 </a:t>
            </a:r>
            <a:r>
              <a:rPr lang="es-MX" sz="1600" dirty="0" err="1">
                <a:cs typeface="Arial" panose="020B0604020202020204" pitchFamily="34" charset="0"/>
              </a:rPr>
              <a:t>DACGs</a:t>
            </a:r>
            <a:r>
              <a:rPr lang="es-MX" sz="1600" dirty="0">
                <a:cs typeface="Arial" panose="020B0604020202020204" pitchFamily="34" charset="0"/>
              </a:rPr>
              <a:t> </a:t>
            </a:r>
          </a:p>
          <a:p>
            <a:r>
              <a:rPr lang="es-MX" sz="1600" dirty="0">
                <a:cs typeface="Arial" panose="020B0604020202020204" pitchFamily="34" charset="0"/>
              </a:rPr>
              <a:t>15 </a:t>
            </a:r>
            <a:r>
              <a:rPr lang="es-MX" sz="1600" dirty="0" err="1">
                <a:cs typeface="Arial" panose="020B0604020202020204" pitchFamily="34" charset="0"/>
              </a:rPr>
              <a:t>NOMs</a:t>
            </a:r>
            <a:endParaRPr lang="es-MX" sz="1600" dirty="0">
              <a:cs typeface="Arial" panose="020B0604020202020204" pitchFamily="34" charset="0"/>
            </a:endParaRPr>
          </a:p>
          <a:p>
            <a:r>
              <a:rPr lang="es-MX" sz="1600" dirty="0">
                <a:cs typeface="Arial" panose="020B0604020202020204" pitchFamily="34" charset="0"/>
              </a:rPr>
              <a:t>1 NMX</a:t>
            </a:r>
          </a:p>
          <a:p>
            <a:r>
              <a:rPr lang="es-MX" sz="1600" dirty="0">
                <a:cs typeface="Arial" panose="020B0604020202020204" pitchFamily="34" charset="0"/>
              </a:rPr>
              <a:t>5 Guías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6381B0E5-E4D8-46DE-8701-41CEE97B7986}"/>
              </a:ext>
            </a:extLst>
          </p:cNvPr>
          <p:cNvSpPr txBox="1">
            <a:spLocks/>
          </p:cNvSpPr>
          <p:nvPr/>
        </p:nvSpPr>
        <p:spPr>
          <a:xfrm>
            <a:off x="3722972" y="94952"/>
            <a:ext cx="4771455" cy="6285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2600" b="1" i="0" kern="0">
                <a:solidFill>
                  <a:schemeClr val="accent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dirty="0">
                <a:solidFill>
                  <a:srgbClr val="003366"/>
                </a:solidFill>
              </a:rPr>
              <a:t>¿Qué estamos haciendo? 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 rot="16200000">
            <a:off x="215161" y="3246399"/>
            <a:ext cx="2691574" cy="62074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effectLst/>
              </a:rPr>
              <a:t>Con base al Riesgo</a:t>
            </a:r>
          </a:p>
          <a:p>
            <a:pPr algn="ctr"/>
            <a:r>
              <a:rPr lang="es-MX" dirty="0">
                <a:solidFill>
                  <a:schemeClr val="bg1"/>
                </a:solidFill>
                <a:effectLst/>
              </a:rPr>
              <a:t> de los Procesos</a:t>
            </a:r>
            <a:endParaRPr lang="es-MX" sz="1600" dirty="0">
              <a:solidFill>
                <a:schemeClr val="bg1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F8ED264E-0536-413A-94CD-A0D9F7FD27CA}"/>
              </a:ext>
            </a:extLst>
          </p:cNvPr>
          <p:cNvGrpSpPr/>
          <p:nvPr/>
        </p:nvGrpSpPr>
        <p:grpSpPr>
          <a:xfrm>
            <a:off x="1789895" y="2251325"/>
            <a:ext cx="4005782" cy="2637786"/>
            <a:chOff x="458642" y="2493371"/>
            <a:chExt cx="4005782" cy="2637786"/>
          </a:xfrm>
        </p:grpSpPr>
        <p:graphicFrame>
          <p:nvGraphicFramePr>
            <p:cNvPr id="17" name="Diagrama 16"/>
            <p:cNvGraphicFramePr/>
            <p:nvPr>
              <p:extLst>
                <p:ext uri="{D42A27DB-BD31-4B8C-83A1-F6EECF244321}">
                  <p14:modId xmlns:p14="http://schemas.microsoft.com/office/powerpoint/2010/main" val="120413281"/>
                </p:ext>
              </p:extLst>
            </p:nvPr>
          </p:nvGraphicFramePr>
          <p:xfrm>
            <a:off x="622046" y="2672445"/>
            <a:ext cx="3019755" cy="21892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9" name="Globo: flecha derecha 28"/>
            <p:cNvSpPr/>
            <p:nvPr/>
          </p:nvSpPr>
          <p:spPr>
            <a:xfrm>
              <a:off x="458642" y="2493371"/>
              <a:ext cx="4005782" cy="2637786"/>
            </a:xfrm>
            <a:prstGeom prst="rightArrowCallout">
              <a:avLst>
                <a:gd name="adj1" fmla="val 25000"/>
                <a:gd name="adj2" fmla="val 25000"/>
                <a:gd name="adj3" fmla="val 14353"/>
                <a:gd name="adj4" fmla="val 83616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solidFill>
                  <a:prstClr val="white"/>
                </a:solidFill>
              </a:endParaRPr>
            </a:p>
          </p:txBody>
        </p:sp>
        <p:cxnSp>
          <p:nvCxnSpPr>
            <p:cNvPr id="1024" name="Conector recto 1023"/>
            <p:cNvCxnSpPr/>
            <p:nvPr/>
          </p:nvCxnSpPr>
          <p:spPr>
            <a:xfrm>
              <a:off x="3692235" y="3728983"/>
              <a:ext cx="0" cy="636548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3 Título">
            <a:extLst>
              <a:ext uri="{FF2B5EF4-FFF2-40B4-BE49-F238E27FC236}">
                <a16:creationId xmlns:a16="http://schemas.microsoft.com/office/drawing/2014/main" xmlns="" id="{D14E3553-4ECC-410C-9254-70B213AE5369}"/>
              </a:ext>
            </a:extLst>
          </p:cNvPr>
          <p:cNvSpPr txBox="1">
            <a:spLocks/>
          </p:cNvSpPr>
          <p:nvPr/>
        </p:nvSpPr>
        <p:spPr>
          <a:xfrm>
            <a:off x="635295" y="897105"/>
            <a:ext cx="8238121" cy="7524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66666"/>
                </a:solidFill>
                <a:latin typeface="Soberana Sans Light"/>
                <a:ea typeface="+mj-ea"/>
                <a:cs typeface="Soberana Sans Light"/>
              </a:defRPr>
            </a:lvl1pPr>
          </a:lstStyle>
          <a:p>
            <a:r>
              <a:rPr lang="es-MX" dirty="0">
                <a:solidFill>
                  <a:schemeClr val="accent2"/>
                </a:solidFill>
                <a:latin typeface="Soberana Sans" pitchFamily="50" charset="0"/>
              </a:rPr>
              <a:t>Regulación ASEA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2B3EDA4-D336-4AAF-8134-6C50E74D3950}"/>
              </a:ext>
            </a:extLst>
          </p:cNvPr>
          <p:cNvGrpSpPr/>
          <p:nvPr/>
        </p:nvGrpSpPr>
        <p:grpSpPr>
          <a:xfrm>
            <a:off x="6305820" y="1819049"/>
            <a:ext cx="3751189" cy="3938553"/>
            <a:chOff x="6857147" y="2086688"/>
            <a:chExt cx="3751189" cy="3938553"/>
          </a:xfrm>
        </p:grpSpPr>
        <p:sp>
          <p:nvSpPr>
            <p:cNvPr id="24" name="22 Elipse"/>
            <p:cNvSpPr/>
            <p:nvPr/>
          </p:nvSpPr>
          <p:spPr>
            <a:xfrm>
              <a:off x="6857147" y="2086688"/>
              <a:ext cx="3751189" cy="3938551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1500" b="1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xmlns="" id="{C2A94F58-1C6C-4E5D-A364-5C97D0052462}"/>
                </a:ext>
              </a:extLst>
            </p:cNvPr>
            <p:cNvSpPr/>
            <p:nvPr/>
          </p:nvSpPr>
          <p:spPr>
            <a:xfrm>
              <a:off x="7083846" y="2695776"/>
              <a:ext cx="3272009" cy="3313118"/>
            </a:xfrm>
            <a:prstGeom prst="ellipse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7" name="21 Elipse"/>
            <p:cNvSpPr/>
            <p:nvPr/>
          </p:nvSpPr>
          <p:spPr>
            <a:xfrm>
              <a:off x="7213366" y="3093330"/>
              <a:ext cx="3017028" cy="2915564"/>
            </a:xfrm>
            <a:prstGeom prst="ellipse">
              <a:avLst/>
            </a:prstGeom>
            <a:solidFill>
              <a:schemeClr val="accent3"/>
            </a:solidFill>
            <a:ln w="15875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1500" b="1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31" name="19 Elipse"/>
            <p:cNvSpPr/>
            <p:nvPr/>
          </p:nvSpPr>
          <p:spPr>
            <a:xfrm>
              <a:off x="7606853" y="3967107"/>
              <a:ext cx="2230056" cy="2046246"/>
            </a:xfrm>
            <a:prstGeom prst="ellipse">
              <a:avLst/>
            </a:prstGeom>
            <a:solidFill>
              <a:schemeClr val="accent6"/>
            </a:solidFill>
            <a:ln w="158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1500" b="1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40" name="27 CuadroTexto"/>
            <p:cNvSpPr txBox="1">
              <a:spLocks noChangeArrowheads="1"/>
            </p:cNvSpPr>
            <p:nvPr/>
          </p:nvSpPr>
          <p:spPr bwMode="auto">
            <a:xfrm>
              <a:off x="8210877" y="4001983"/>
              <a:ext cx="10220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21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UNR</a:t>
              </a:r>
              <a:endParaRPr lang="es-MX" sz="135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17 Elipse"/>
            <p:cNvSpPr/>
            <p:nvPr/>
          </p:nvSpPr>
          <p:spPr>
            <a:xfrm>
              <a:off x="8051780" y="4809679"/>
              <a:ext cx="1340200" cy="1215562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1500" b="1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37" name="24 CuadroTexto"/>
            <p:cNvSpPr txBox="1">
              <a:spLocks noChangeArrowheads="1"/>
            </p:cNvSpPr>
            <p:nvPr/>
          </p:nvSpPr>
          <p:spPr bwMode="auto">
            <a:xfrm>
              <a:off x="7931260" y="5157715"/>
              <a:ext cx="157717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Auto-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determinación</a:t>
              </a:r>
              <a:endParaRPr lang="es-MX" sz="1050" b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7802803" y="3386501"/>
              <a:ext cx="18598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dirty="0">
                  <a:solidFill>
                    <a:srgbClr val="FFFFFF"/>
                  </a:solidFill>
                </a:rPr>
                <a:t>Administra el Riesgo con base en los análisis de los proyectos ambientales y de seguridad.</a:t>
              </a:r>
            </a:p>
          </p:txBody>
        </p:sp>
        <p:sp>
          <p:nvSpPr>
            <p:cNvPr id="1025" name="CuadroTexto 1024"/>
            <p:cNvSpPr txBox="1"/>
            <p:nvPr/>
          </p:nvSpPr>
          <p:spPr>
            <a:xfrm>
              <a:off x="7691989" y="4337859"/>
              <a:ext cx="2081502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25" dirty="0">
                  <a:solidFill>
                    <a:srgbClr val="FFFFFF"/>
                  </a:solidFill>
                </a:rPr>
                <a:t>Elabora la normatividad que permite establecer las bases para que los regulados Administren el Riesgo.</a:t>
              </a:r>
            </a:p>
          </p:txBody>
        </p:sp>
        <p:sp>
          <p:nvSpPr>
            <p:cNvPr id="45" name="27 CuadroTexto"/>
            <p:cNvSpPr txBox="1">
              <a:spLocks noChangeArrowheads="1"/>
            </p:cNvSpPr>
            <p:nvPr/>
          </p:nvSpPr>
          <p:spPr bwMode="auto">
            <a:xfrm>
              <a:off x="8221739" y="3095649"/>
              <a:ext cx="10220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21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UGI</a:t>
              </a:r>
              <a:endParaRPr lang="es-MX" sz="135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27 CuadroTexto"/>
            <p:cNvSpPr txBox="1">
              <a:spLocks noChangeArrowheads="1"/>
            </p:cNvSpPr>
            <p:nvPr/>
          </p:nvSpPr>
          <p:spPr bwMode="auto">
            <a:xfrm>
              <a:off x="8221739" y="2147601"/>
              <a:ext cx="10220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21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USIVI</a:t>
              </a:r>
              <a:endParaRPr lang="es-MX" sz="135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27 CuadroTexto">
              <a:extLst>
                <a:ext uri="{FF2B5EF4-FFF2-40B4-BE49-F238E27FC236}">
                  <a16:creationId xmlns:a16="http://schemas.microsoft.com/office/drawing/2014/main" xmlns="" id="{85201ADF-E9F8-4614-8637-88B038194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624554">
              <a:off x="7015446" y="3031766"/>
              <a:ext cx="988474" cy="44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Inspección</a:t>
              </a:r>
              <a:endParaRPr lang="es-MX" sz="90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27 CuadroTexto">
              <a:extLst>
                <a:ext uri="{FF2B5EF4-FFF2-40B4-BE49-F238E27FC236}">
                  <a16:creationId xmlns:a16="http://schemas.microsoft.com/office/drawing/2014/main" xmlns="" id="{C6B7DC12-FFF1-479F-96E3-C515D97CC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61301">
              <a:off x="7242690" y="3254888"/>
              <a:ext cx="1149304" cy="503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Supervisión</a:t>
              </a:r>
              <a:endParaRPr lang="es-MX" sz="90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7762164" y="2493371"/>
              <a:ext cx="1927746" cy="507831"/>
            </a:xfrm>
            <a:prstGeom prst="rect">
              <a:avLst/>
            </a:prstGeom>
            <a:solidFill>
              <a:srgbClr val="053A6F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dirty="0">
                  <a:solidFill>
                    <a:prstClr val="white"/>
                  </a:solidFill>
                </a:rPr>
                <a:t>Administra el Riesgo verificando la Normatividad, las Autorizaciones, Permisos, etc.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820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>
            <a:extLst>
              <a:ext uri="{FF2B5EF4-FFF2-40B4-BE49-F238E27FC236}">
                <a16:creationId xmlns:a16="http://schemas.microsoft.com/office/drawing/2014/main" xmlns="" id="{2EB3FB3C-FF3E-4D64-8E79-271D1F5D688E}"/>
              </a:ext>
            </a:extLst>
          </p:cNvPr>
          <p:cNvGrpSpPr/>
          <p:nvPr/>
        </p:nvGrpSpPr>
        <p:grpSpPr>
          <a:xfrm>
            <a:off x="4021327" y="2155736"/>
            <a:ext cx="3751189" cy="3938553"/>
            <a:chOff x="6857147" y="2086688"/>
            <a:chExt cx="3751189" cy="3938553"/>
          </a:xfrm>
        </p:grpSpPr>
        <p:sp>
          <p:nvSpPr>
            <p:cNvPr id="35" name="22 Elipse">
              <a:extLst>
                <a:ext uri="{FF2B5EF4-FFF2-40B4-BE49-F238E27FC236}">
                  <a16:creationId xmlns:a16="http://schemas.microsoft.com/office/drawing/2014/main" xmlns="" id="{8C0AC92B-7F65-4D66-B52B-413F47BDDBE1}"/>
                </a:ext>
              </a:extLst>
            </p:cNvPr>
            <p:cNvSpPr/>
            <p:nvPr/>
          </p:nvSpPr>
          <p:spPr>
            <a:xfrm>
              <a:off x="6857147" y="2086688"/>
              <a:ext cx="3751189" cy="3938551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1500" b="1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xmlns="" id="{9DBD2EBA-A53D-46E6-8A91-DBA402979C7A}"/>
                </a:ext>
              </a:extLst>
            </p:cNvPr>
            <p:cNvSpPr/>
            <p:nvPr/>
          </p:nvSpPr>
          <p:spPr>
            <a:xfrm>
              <a:off x="7083846" y="2695776"/>
              <a:ext cx="3272009" cy="3313118"/>
            </a:xfrm>
            <a:prstGeom prst="ellipse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7" name="21 Elipse">
              <a:extLst>
                <a:ext uri="{FF2B5EF4-FFF2-40B4-BE49-F238E27FC236}">
                  <a16:creationId xmlns:a16="http://schemas.microsoft.com/office/drawing/2014/main" xmlns="" id="{D778FFA7-2929-470F-84BE-1D201918B974}"/>
                </a:ext>
              </a:extLst>
            </p:cNvPr>
            <p:cNvSpPr/>
            <p:nvPr/>
          </p:nvSpPr>
          <p:spPr>
            <a:xfrm>
              <a:off x="7213366" y="3093330"/>
              <a:ext cx="3017028" cy="2915564"/>
            </a:xfrm>
            <a:prstGeom prst="ellipse">
              <a:avLst/>
            </a:prstGeom>
            <a:solidFill>
              <a:schemeClr val="accent3"/>
            </a:solidFill>
            <a:ln w="15875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1500" b="1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38" name="19 Elipse">
              <a:extLst>
                <a:ext uri="{FF2B5EF4-FFF2-40B4-BE49-F238E27FC236}">
                  <a16:creationId xmlns:a16="http://schemas.microsoft.com/office/drawing/2014/main" xmlns="" id="{B41DD2B3-2B59-4BEF-A841-D4A5974E5D44}"/>
                </a:ext>
              </a:extLst>
            </p:cNvPr>
            <p:cNvSpPr/>
            <p:nvPr/>
          </p:nvSpPr>
          <p:spPr>
            <a:xfrm>
              <a:off x="7606853" y="3967107"/>
              <a:ext cx="2230056" cy="2046246"/>
            </a:xfrm>
            <a:prstGeom prst="ellipse">
              <a:avLst/>
            </a:prstGeom>
            <a:solidFill>
              <a:schemeClr val="accent6"/>
            </a:solidFill>
            <a:ln w="158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1500" b="1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39" name="27 CuadroTexto">
              <a:extLst>
                <a:ext uri="{FF2B5EF4-FFF2-40B4-BE49-F238E27FC236}">
                  <a16:creationId xmlns:a16="http://schemas.microsoft.com/office/drawing/2014/main" xmlns="" id="{FE3F8D09-4468-4051-AE19-E38402234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0877" y="4001983"/>
              <a:ext cx="10220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21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UNR</a:t>
              </a:r>
              <a:endParaRPr lang="es-MX" sz="135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17 Elipse">
              <a:extLst>
                <a:ext uri="{FF2B5EF4-FFF2-40B4-BE49-F238E27FC236}">
                  <a16:creationId xmlns:a16="http://schemas.microsoft.com/office/drawing/2014/main" xmlns="" id="{6B327743-95BD-454D-A5BC-B7BD0DEB51FF}"/>
                </a:ext>
              </a:extLst>
            </p:cNvPr>
            <p:cNvSpPr/>
            <p:nvPr/>
          </p:nvSpPr>
          <p:spPr>
            <a:xfrm>
              <a:off x="8051780" y="4809679"/>
              <a:ext cx="1340200" cy="1215562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1500" b="1" dirty="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41" name="24 CuadroTexto">
              <a:extLst>
                <a:ext uri="{FF2B5EF4-FFF2-40B4-BE49-F238E27FC236}">
                  <a16:creationId xmlns:a16="http://schemas.microsoft.com/office/drawing/2014/main" xmlns="" id="{9B7447E1-AC37-4ED1-B2B1-541F9D528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5500" y="5131157"/>
              <a:ext cx="132088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Gestión de la Administración del Riesgo</a:t>
              </a:r>
              <a:endParaRPr lang="es-MX" sz="900" b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xmlns="" id="{BBBAEC44-7A3B-4698-9081-366D2C911D0E}"/>
                </a:ext>
              </a:extLst>
            </p:cNvPr>
            <p:cNvSpPr txBox="1"/>
            <p:nvPr/>
          </p:nvSpPr>
          <p:spPr>
            <a:xfrm>
              <a:off x="7802803" y="3386501"/>
              <a:ext cx="18598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dirty="0">
                  <a:solidFill>
                    <a:srgbClr val="FFFFFF"/>
                  </a:solidFill>
                </a:rPr>
                <a:t>Administra el Riesgo con base en los análisis de los proyectos ambientales y de seguridad.</a:t>
              </a: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xmlns="" id="{2BB3E93C-665F-4315-9548-8789076F8E08}"/>
                </a:ext>
              </a:extLst>
            </p:cNvPr>
            <p:cNvSpPr txBox="1"/>
            <p:nvPr/>
          </p:nvSpPr>
          <p:spPr>
            <a:xfrm>
              <a:off x="7691989" y="4337859"/>
              <a:ext cx="2081502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25" dirty="0">
                  <a:solidFill>
                    <a:srgbClr val="FFFFFF"/>
                  </a:solidFill>
                </a:rPr>
                <a:t>Elabora la normatividad que permite establecer las bases para que los regulados Administren el Riesgo.</a:t>
              </a:r>
            </a:p>
          </p:txBody>
        </p:sp>
        <p:sp>
          <p:nvSpPr>
            <p:cNvPr id="44" name="27 CuadroTexto">
              <a:extLst>
                <a:ext uri="{FF2B5EF4-FFF2-40B4-BE49-F238E27FC236}">
                  <a16:creationId xmlns:a16="http://schemas.microsoft.com/office/drawing/2014/main" xmlns="" id="{08DAC800-27E3-44A7-AC9D-58595370B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1739" y="3095649"/>
              <a:ext cx="10220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21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UGI</a:t>
              </a:r>
              <a:endParaRPr lang="es-MX" sz="135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27 CuadroTexto">
              <a:extLst>
                <a:ext uri="{FF2B5EF4-FFF2-40B4-BE49-F238E27FC236}">
                  <a16:creationId xmlns:a16="http://schemas.microsoft.com/office/drawing/2014/main" xmlns="" id="{9E99466F-FBFB-4EF1-B3C3-FFAB575FC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1739" y="2147601"/>
              <a:ext cx="10220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21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USIVI</a:t>
              </a:r>
              <a:endParaRPr lang="es-MX" sz="135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27 CuadroTexto">
              <a:extLst>
                <a:ext uri="{FF2B5EF4-FFF2-40B4-BE49-F238E27FC236}">
                  <a16:creationId xmlns:a16="http://schemas.microsoft.com/office/drawing/2014/main" xmlns="" id="{EE26BCB8-4184-495E-B35D-2C0D739CE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469509">
              <a:off x="6997416" y="3068660"/>
              <a:ext cx="988474" cy="44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Inspección</a:t>
              </a:r>
              <a:endParaRPr lang="es-MX" sz="90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27 CuadroTexto">
              <a:extLst>
                <a:ext uri="{FF2B5EF4-FFF2-40B4-BE49-F238E27FC236}">
                  <a16:creationId xmlns:a16="http://schemas.microsoft.com/office/drawing/2014/main" xmlns="" id="{8E361F5C-7BF7-4328-AF68-65CE5D29D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809564">
              <a:off x="7202114" y="3272279"/>
              <a:ext cx="1149304" cy="503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Supervisión</a:t>
              </a:r>
              <a:endParaRPr lang="es-MX" sz="90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xmlns="" id="{DD9BA059-139F-4463-ACE3-34B5E15455FC}"/>
                </a:ext>
              </a:extLst>
            </p:cNvPr>
            <p:cNvSpPr txBox="1"/>
            <p:nvPr/>
          </p:nvSpPr>
          <p:spPr>
            <a:xfrm>
              <a:off x="7762164" y="2493371"/>
              <a:ext cx="1927746" cy="507831"/>
            </a:xfrm>
            <a:prstGeom prst="rect">
              <a:avLst/>
            </a:prstGeom>
            <a:solidFill>
              <a:srgbClr val="053A6F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dirty="0">
                  <a:solidFill>
                    <a:prstClr val="white"/>
                  </a:solidFill>
                </a:rPr>
                <a:t>Administra el Riesgo verificando la Normatividad, las Autorizaciones, Permisos, etc. </a:t>
              </a:r>
            </a:p>
          </p:txBody>
        </p:sp>
      </p:grpSp>
      <p:sp>
        <p:nvSpPr>
          <p:cNvPr id="2" name="Rectángulo redondeado 45">
            <a:extLst>
              <a:ext uri="{FF2B5EF4-FFF2-40B4-BE49-F238E27FC236}">
                <a16:creationId xmlns:a16="http://schemas.microsoft.com/office/drawing/2014/main" xmlns="" id="{C0A57223-71A3-453B-80D4-DC535025C691}"/>
              </a:ext>
            </a:extLst>
          </p:cNvPr>
          <p:cNvSpPr/>
          <p:nvPr/>
        </p:nvSpPr>
        <p:spPr>
          <a:xfrm>
            <a:off x="799210" y="2548469"/>
            <a:ext cx="2424357" cy="296333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E2F0D9"/>
          </a:solidFill>
          <a:ln w="9528" cap="flat">
            <a:solidFill>
              <a:srgbClr val="98B95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350" dirty="0">
              <a:solidFill>
                <a:srgbClr val="FFFFFF"/>
              </a:solidFill>
              <a:latin typeface="Soberana Sans"/>
            </a:endParaRPr>
          </a:p>
        </p:txBody>
      </p:sp>
      <p:sp>
        <p:nvSpPr>
          <p:cNvPr id="3" name="Rectángulo redondeado 44">
            <a:extLst>
              <a:ext uri="{FF2B5EF4-FFF2-40B4-BE49-F238E27FC236}">
                <a16:creationId xmlns:a16="http://schemas.microsoft.com/office/drawing/2014/main" xmlns="" id="{7BC6E4EC-4766-423D-B437-C987122B515F}"/>
              </a:ext>
            </a:extLst>
          </p:cNvPr>
          <p:cNvSpPr/>
          <p:nvPr/>
        </p:nvSpPr>
        <p:spPr>
          <a:xfrm>
            <a:off x="8582202" y="2548469"/>
            <a:ext cx="2484004" cy="296333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E7E6E6"/>
          </a:solidFill>
          <a:ln w="9528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350" dirty="0">
              <a:solidFill>
                <a:srgbClr val="FFFFFF"/>
              </a:solidFill>
              <a:latin typeface="Soberana Sans"/>
            </a:endParaRPr>
          </a:p>
        </p:txBody>
      </p:sp>
      <p:sp>
        <p:nvSpPr>
          <p:cNvPr id="20" name="CuadroTexto 26">
            <a:extLst>
              <a:ext uri="{FF2B5EF4-FFF2-40B4-BE49-F238E27FC236}">
                <a16:creationId xmlns:a16="http://schemas.microsoft.com/office/drawing/2014/main" xmlns="" id="{2C3C120A-6BC9-4501-B872-814DCC6362D2}"/>
              </a:ext>
            </a:extLst>
          </p:cNvPr>
          <p:cNvSpPr txBox="1"/>
          <p:nvPr/>
        </p:nvSpPr>
        <p:spPr>
          <a:xfrm>
            <a:off x="658465" y="4836124"/>
            <a:ext cx="2696602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350" dirty="0">
                <a:solidFill>
                  <a:srgbClr val="1F4E79"/>
                </a:solidFill>
                <a:latin typeface="Soberana Sans"/>
              </a:rPr>
              <a:t>Ley, Reglamento, Acuerdos, NOM y NMX.</a:t>
            </a:r>
          </a:p>
        </p:txBody>
      </p:sp>
      <p:sp>
        <p:nvSpPr>
          <p:cNvPr id="21" name="CuadroTexto 27">
            <a:extLst>
              <a:ext uri="{FF2B5EF4-FFF2-40B4-BE49-F238E27FC236}">
                <a16:creationId xmlns:a16="http://schemas.microsoft.com/office/drawing/2014/main" xmlns="" id="{82ADCBE0-6AC8-4DFB-9035-00199173B610}"/>
              </a:ext>
            </a:extLst>
          </p:cNvPr>
          <p:cNvSpPr txBox="1"/>
          <p:nvPr/>
        </p:nvSpPr>
        <p:spPr>
          <a:xfrm>
            <a:off x="1019644" y="4245010"/>
            <a:ext cx="2006605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350" dirty="0">
                <a:solidFill>
                  <a:srgbClr val="1F4E79"/>
                </a:solidFill>
                <a:latin typeface="Soberana Sans"/>
              </a:rPr>
              <a:t>LAU, COA, ERA, PPA, EIA</a:t>
            </a:r>
          </a:p>
        </p:txBody>
      </p:sp>
      <p:sp>
        <p:nvSpPr>
          <p:cNvPr id="22" name="Abrir llave 28">
            <a:extLst>
              <a:ext uri="{FF2B5EF4-FFF2-40B4-BE49-F238E27FC236}">
                <a16:creationId xmlns:a16="http://schemas.microsoft.com/office/drawing/2014/main" xmlns="" id="{E5AB78B6-3D47-4A12-B0D1-6C0608544188}"/>
              </a:ext>
            </a:extLst>
          </p:cNvPr>
          <p:cNvSpPr/>
          <p:nvPr/>
        </p:nvSpPr>
        <p:spPr>
          <a:xfrm>
            <a:off x="3429362" y="2593366"/>
            <a:ext cx="539998" cy="151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5400000"/>
              <a:gd name="f9" fmla="val 16155"/>
              <a:gd name="f10" fmla="val 50000"/>
              <a:gd name="f11" fmla="+- 0 0 -180"/>
              <a:gd name="f12" fmla="+- 0 0 -270"/>
              <a:gd name="f13" fmla="+- 0 0 -360"/>
              <a:gd name="f14" fmla="abs f3"/>
              <a:gd name="f15" fmla="abs f4"/>
              <a:gd name="f16" fmla="abs f5"/>
              <a:gd name="f17" fmla="+- 2700000 f1 0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+- f17 0 f1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f1 0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*/ f32 f7 1"/>
              <a:gd name="f40" fmla="val f37"/>
              <a:gd name="f41" fmla="val f38"/>
              <a:gd name="f42" fmla="*/ f39 1 f0"/>
              <a:gd name="f43" fmla="*/ f6 f36 1"/>
              <a:gd name="f44" fmla="+- f41 0 f6"/>
              <a:gd name="f45" fmla="+- f40 0 f6"/>
              <a:gd name="f46" fmla="+- 0 0 f42"/>
              <a:gd name="f47" fmla="*/ f40 f36 1"/>
              <a:gd name="f48" fmla="*/ f41 f36 1"/>
              <a:gd name="f49" fmla="*/ f45 1 2"/>
              <a:gd name="f50" fmla="min f45 f44"/>
              <a:gd name="f51" fmla="*/ f44 f10 1"/>
              <a:gd name="f52" fmla="+- 0 0 f46"/>
              <a:gd name="f53" fmla="+- f6 f49 0"/>
              <a:gd name="f54" fmla="*/ f50 f9 1"/>
              <a:gd name="f55" fmla="*/ f51 1 100000"/>
              <a:gd name="f56" fmla="*/ f52 f0 1"/>
              <a:gd name="f57" fmla="*/ f49 f36 1"/>
              <a:gd name="f58" fmla="*/ f54 1 100000"/>
              <a:gd name="f59" fmla="*/ f56 1 f7"/>
              <a:gd name="f60" fmla="*/ f53 f36 1"/>
              <a:gd name="f61" fmla="*/ f55 f36 1"/>
              <a:gd name="f62" fmla="+- f55 f58 0"/>
              <a:gd name="f63" fmla="+- f59 0 f1"/>
              <a:gd name="f64" fmla="*/ f58 f36 1"/>
              <a:gd name="f65" fmla="cos 1 f63"/>
              <a:gd name="f66" fmla="sin 1 f63"/>
              <a:gd name="f67" fmla="*/ f62 f36 1"/>
              <a:gd name="f68" fmla="+- 0 0 f65"/>
              <a:gd name="f69" fmla="+- 0 0 f66"/>
              <a:gd name="f70" fmla="+- 0 0 f68"/>
              <a:gd name="f71" fmla="+- 0 0 f69"/>
              <a:gd name="f72" fmla="val f70"/>
              <a:gd name="f73" fmla="val f71"/>
              <a:gd name="f74" fmla="*/ f72 f49 1"/>
              <a:gd name="f75" fmla="*/ f73 f58 1"/>
              <a:gd name="f76" fmla="+- f40 0 f74"/>
              <a:gd name="f77" fmla="+- f58 0 f75"/>
              <a:gd name="f78" fmla="+- f41 f75 0"/>
              <a:gd name="f79" fmla="+- f78 0 f58"/>
              <a:gd name="f80" fmla="*/ f76 f36 1"/>
              <a:gd name="f81" fmla="*/ f77 f36 1"/>
              <a:gd name="f82" fmla="*/ f79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7" y="f43"/>
              </a:cxn>
              <a:cxn ang="f34">
                <a:pos x="f43" y="f61"/>
              </a:cxn>
              <a:cxn ang="f35">
                <a:pos x="f47" y="f48"/>
              </a:cxn>
            </a:cxnLst>
            <a:rect l="f80" t="f81" r="f47" b="f82"/>
            <a:pathLst>
              <a:path stroke="0">
                <a:moveTo>
                  <a:pt x="f47" y="f48"/>
                </a:moveTo>
                <a:arcTo wR="f57" hR="f64" stAng="f1" swAng="f1"/>
                <a:lnTo>
                  <a:pt x="f60" y="f67"/>
                </a:lnTo>
                <a:arcTo wR="f57" hR="f64" stAng="f6" swAng="f8"/>
                <a:arcTo wR="f57" hR="f64" stAng="f1" swAng="f8"/>
                <a:lnTo>
                  <a:pt x="f60" y="f64"/>
                </a:lnTo>
                <a:arcTo wR="f57" hR="f64" stAng="f0" swAng="f1"/>
                <a:close/>
              </a:path>
              <a:path fill="none">
                <a:moveTo>
                  <a:pt x="f47" y="f48"/>
                </a:moveTo>
                <a:arcTo wR="f57" hR="f64" stAng="f1" swAng="f1"/>
                <a:lnTo>
                  <a:pt x="f60" y="f67"/>
                </a:lnTo>
                <a:arcTo wR="f57" hR="f64" stAng="f6" swAng="f8"/>
                <a:arcTo wR="f57" hR="f64" stAng="f1" swAng="f8"/>
                <a:lnTo>
                  <a:pt x="f60" y="f64"/>
                </a:lnTo>
                <a:arcTo wR="f57" hR="f64" stAng="f0" swAng="f1"/>
              </a:path>
            </a:pathLst>
          </a:custGeom>
          <a:noFill/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350" dirty="0">
              <a:solidFill>
                <a:srgbClr val="000000"/>
              </a:solidFill>
              <a:latin typeface="Soberana Sans"/>
            </a:endParaRPr>
          </a:p>
        </p:txBody>
      </p:sp>
      <p:sp>
        <p:nvSpPr>
          <p:cNvPr id="23" name="CuadroTexto 29">
            <a:extLst>
              <a:ext uri="{FF2B5EF4-FFF2-40B4-BE49-F238E27FC236}">
                <a16:creationId xmlns:a16="http://schemas.microsoft.com/office/drawing/2014/main" xmlns="" id="{C1C40DAA-9E7B-4EFE-B8FB-7C8CAAEC16DB}"/>
              </a:ext>
            </a:extLst>
          </p:cNvPr>
          <p:cNvSpPr txBox="1"/>
          <p:nvPr/>
        </p:nvSpPr>
        <p:spPr>
          <a:xfrm>
            <a:off x="801277" y="2875002"/>
            <a:ext cx="249824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350" dirty="0">
                <a:solidFill>
                  <a:srgbClr val="1F4E79"/>
                </a:solidFill>
                <a:latin typeface="Soberana Sans"/>
              </a:rPr>
              <a:t>Supervisión, Inspección y Vigilancia de la Normativa Ambiental y los Instrumentos de Gestión.</a:t>
            </a:r>
          </a:p>
        </p:txBody>
      </p:sp>
      <p:cxnSp>
        <p:nvCxnSpPr>
          <p:cNvPr id="24" name="Conector recto de flecha 31">
            <a:extLst>
              <a:ext uri="{FF2B5EF4-FFF2-40B4-BE49-F238E27FC236}">
                <a16:creationId xmlns:a16="http://schemas.microsoft.com/office/drawing/2014/main" xmlns="" id="{9836FBCC-C59B-4FD5-8579-364A3F04E262}"/>
              </a:ext>
            </a:extLst>
          </p:cNvPr>
          <p:cNvCxnSpPr/>
          <p:nvPr/>
        </p:nvCxnSpPr>
        <p:spPr>
          <a:xfrm flipV="1">
            <a:off x="3024621" y="4523089"/>
            <a:ext cx="1151998" cy="9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headEnd type="arrow"/>
          </a:ln>
        </p:spPr>
      </p:cxnSp>
      <p:cxnSp>
        <p:nvCxnSpPr>
          <p:cNvPr id="25" name="Conector recto de flecha 32">
            <a:extLst>
              <a:ext uri="{FF2B5EF4-FFF2-40B4-BE49-F238E27FC236}">
                <a16:creationId xmlns:a16="http://schemas.microsoft.com/office/drawing/2014/main" xmlns="" id="{BED55554-BBB1-47C2-934E-EC790698F740}"/>
              </a:ext>
            </a:extLst>
          </p:cNvPr>
          <p:cNvCxnSpPr/>
          <p:nvPr/>
        </p:nvCxnSpPr>
        <p:spPr>
          <a:xfrm>
            <a:off x="3174839" y="5013179"/>
            <a:ext cx="1188007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headEnd type="arrow"/>
          </a:ln>
        </p:spPr>
      </p:cxnSp>
      <p:sp>
        <p:nvSpPr>
          <p:cNvPr id="26" name="CuadroTexto 33">
            <a:extLst>
              <a:ext uri="{FF2B5EF4-FFF2-40B4-BE49-F238E27FC236}">
                <a16:creationId xmlns:a16="http://schemas.microsoft.com/office/drawing/2014/main" xmlns="" id="{906BA4B1-493D-4062-B4B1-1EB18876D89A}"/>
              </a:ext>
            </a:extLst>
          </p:cNvPr>
          <p:cNvSpPr txBox="1"/>
          <p:nvPr/>
        </p:nvSpPr>
        <p:spPr>
          <a:xfrm>
            <a:off x="8592416" y="4498922"/>
            <a:ext cx="2545598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350" dirty="0">
                <a:solidFill>
                  <a:srgbClr val="1F4E79"/>
                </a:solidFill>
                <a:latin typeface="Soberana Sans"/>
              </a:rPr>
              <a:t>Ley, Reglamento, </a:t>
            </a:r>
            <a:r>
              <a:rPr lang="es-MX" sz="1350" dirty="0" err="1">
                <a:solidFill>
                  <a:srgbClr val="1F4E79"/>
                </a:solidFill>
                <a:latin typeface="Soberana Sans"/>
              </a:rPr>
              <a:t>DACG´s</a:t>
            </a:r>
            <a:r>
              <a:rPr lang="es-MX" sz="1350">
                <a:solidFill>
                  <a:srgbClr val="1F4E79"/>
                </a:solidFill>
                <a:latin typeface="Soberana Sans"/>
              </a:rPr>
              <a:t> y </a:t>
            </a:r>
            <a:r>
              <a:rPr lang="es-MX" sz="1350" b="1" u="sng">
                <a:solidFill>
                  <a:srgbClr val="1F4E79"/>
                </a:solidFill>
                <a:latin typeface="Soberana Sans"/>
              </a:rPr>
              <a:t>la Normativa declarada por el Regulado a la SENER</a:t>
            </a:r>
            <a:r>
              <a:rPr lang="es-MX" sz="1350">
                <a:solidFill>
                  <a:srgbClr val="1F4E79"/>
                </a:solidFill>
                <a:latin typeface="Soberana Sans"/>
              </a:rPr>
              <a:t>.</a:t>
            </a:r>
          </a:p>
        </p:txBody>
      </p:sp>
      <p:cxnSp>
        <p:nvCxnSpPr>
          <p:cNvPr id="27" name="Conector recto de flecha 35">
            <a:extLst>
              <a:ext uri="{FF2B5EF4-FFF2-40B4-BE49-F238E27FC236}">
                <a16:creationId xmlns:a16="http://schemas.microsoft.com/office/drawing/2014/main" xmlns="" id="{9CD1DEE8-A368-4C24-886B-67624F4F4196}"/>
              </a:ext>
            </a:extLst>
          </p:cNvPr>
          <p:cNvCxnSpPr/>
          <p:nvPr/>
        </p:nvCxnSpPr>
        <p:spPr>
          <a:xfrm>
            <a:off x="7539009" y="4918639"/>
            <a:ext cx="1187998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28" name="CuadroTexto 39">
            <a:extLst>
              <a:ext uri="{FF2B5EF4-FFF2-40B4-BE49-F238E27FC236}">
                <a16:creationId xmlns:a16="http://schemas.microsoft.com/office/drawing/2014/main" xmlns="" id="{9939AA57-8900-4A24-877D-EA0C1A1F7F8E}"/>
              </a:ext>
            </a:extLst>
          </p:cNvPr>
          <p:cNvSpPr txBox="1"/>
          <p:nvPr/>
        </p:nvSpPr>
        <p:spPr>
          <a:xfrm>
            <a:off x="8791345" y="2969423"/>
            <a:ext cx="2159227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350">
                <a:solidFill>
                  <a:srgbClr val="1F4E79"/>
                </a:solidFill>
                <a:latin typeface="Soberana Sans"/>
              </a:rPr>
              <a:t>Supervisión, Inspección y Vigilancia de la Normativa y su Sistema de Administración.</a:t>
            </a:r>
          </a:p>
        </p:txBody>
      </p:sp>
      <p:sp>
        <p:nvSpPr>
          <p:cNvPr id="29" name="Rectángulo 41">
            <a:extLst>
              <a:ext uri="{FF2B5EF4-FFF2-40B4-BE49-F238E27FC236}">
                <a16:creationId xmlns:a16="http://schemas.microsoft.com/office/drawing/2014/main" xmlns="" id="{926B1DF3-8815-4D9A-9EFE-ACECBCEBB0F7}"/>
              </a:ext>
            </a:extLst>
          </p:cNvPr>
          <p:cNvSpPr/>
          <p:nvPr/>
        </p:nvSpPr>
        <p:spPr>
          <a:xfrm>
            <a:off x="4966983" y="1479746"/>
            <a:ext cx="1798798" cy="6232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600" b="1" dirty="0">
                <a:solidFill>
                  <a:srgbClr val="A9D18E"/>
                </a:solidFill>
                <a:latin typeface="Soberana Sans"/>
              </a:rPr>
              <a:t>ASEA</a:t>
            </a:r>
          </a:p>
        </p:txBody>
      </p:sp>
      <p:sp>
        <p:nvSpPr>
          <p:cNvPr id="30" name="Abrir llave 40">
            <a:extLst>
              <a:ext uri="{FF2B5EF4-FFF2-40B4-BE49-F238E27FC236}">
                <a16:creationId xmlns:a16="http://schemas.microsoft.com/office/drawing/2014/main" xmlns="" id="{DDD55905-157D-4ADE-982B-01768741AF1D}"/>
              </a:ext>
            </a:extLst>
          </p:cNvPr>
          <p:cNvSpPr/>
          <p:nvPr/>
        </p:nvSpPr>
        <p:spPr>
          <a:xfrm flipH="1">
            <a:off x="7878023" y="2586965"/>
            <a:ext cx="539998" cy="151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5400000"/>
              <a:gd name="f9" fmla="val 16155"/>
              <a:gd name="f10" fmla="val 50000"/>
              <a:gd name="f11" fmla="+- 0 0 -180"/>
              <a:gd name="f12" fmla="+- 0 0 -270"/>
              <a:gd name="f13" fmla="+- 0 0 -360"/>
              <a:gd name="f14" fmla="abs f3"/>
              <a:gd name="f15" fmla="abs f4"/>
              <a:gd name="f16" fmla="abs f5"/>
              <a:gd name="f17" fmla="+- 2700000 f1 0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+- f17 0 f1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f1 0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*/ f32 f7 1"/>
              <a:gd name="f40" fmla="val f37"/>
              <a:gd name="f41" fmla="val f38"/>
              <a:gd name="f42" fmla="*/ f39 1 f0"/>
              <a:gd name="f43" fmla="*/ f6 f36 1"/>
              <a:gd name="f44" fmla="+- f41 0 f6"/>
              <a:gd name="f45" fmla="+- f40 0 f6"/>
              <a:gd name="f46" fmla="+- 0 0 f42"/>
              <a:gd name="f47" fmla="*/ f40 f36 1"/>
              <a:gd name="f48" fmla="*/ f41 f36 1"/>
              <a:gd name="f49" fmla="*/ f45 1 2"/>
              <a:gd name="f50" fmla="min f45 f44"/>
              <a:gd name="f51" fmla="*/ f44 f10 1"/>
              <a:gd name="f52" fmla="+- 0 0 f46"/>
              <a:gd name="f53" fmla="+- f6 f49 0"/>
              <a:gd name="f54" fmla="*/ f50 f9 1"/>
              <a:gd name="f55" fmla="*/ f51 1 100000"/>
              <a:gd name="f56" fmla="*/ f52 f0 1"/>
              <a:gd name="f57" fmla="*/ f49 f36 1"/>
              <a:gd name="f58" fmla="*/ f54 1 100000"/>
              <a:gd name="f59" fmla="*/ f56 1 f7"/>
              <a:gd name="f60" fmla="*/ f53 f36 1"/>
              <a:gd name="f61" fmla="*/ f55 f36 1"/>
              <a:gd name="f62" fmla="+- f55 f58 0"/>
              <a:gd name="f63" fmla="+- f59 0 f1"/>
              <a:gd name="f64" fmla="*/ f58 f36 1"/>
              <a:gd name="f65" fmla="cos 1 f63"/>
              <a:gd name="f66" fmla="sin 1 f63"/>
              <a:gd name="f67" fmla="*/ f62 f36 1"/>
              <a:gd name="f68" fmla="+- 0 0 f65"/>
              <a:gd name="f69" fmla="+- 0 0 f66"/>
              <a:gd name="f70" fmla="+- 0 0 f68"/>
              <a:gd name="f71" fmla="+- 0 0 f69"/>
              <a:gd name="f72" fmla="val f70"/>
              <a:gd name="f73" fmla="val f71"/>
              <a:gd name="f74" fmla="*/ f72 f49 1"/>
              <a:gd name="f75" fmla="*/ f73 f58 1"/>
              <a:gd name="f76" fmla="+- f40 0 f74"/>
              <a:gd name="f77" fmla="+- f58 0 f75"/>
              <a:gd name="f78" fmla="+- f41 f75 0"/>
              <a:gd name="f79" fmla="+- f78 0 f58"/>
              <a:gd name="f80" fmla="*/ f76 f36 1"/>
              <a:gd name="f81" fmla="*/ f77 f36 1"/>
              <a:gd name="f82" fmla="*/ f79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7" y="f43"/>
              </a:cxn>
              <a:cxn ang="f34">
                <a:pos x="f43" y="f61"/>
              </a:cxn>
              <a:cxn ang="f35">
                <a:pos x="f47" y="f48"/>
              </a:cxn>
            </a:cxnLst>
            <a:rect l="f80" t="f81" r="f47" b="f82"/>
            <a:pathLst>
              <a:path stroke="0">
                <a:moveTo>
                  <a:pt x="f47" y="f48"/>
                </a:moveTo>
                <a:arcTo wR="f57" hR="f64" stAng="f1" swAng="f1"/>
                <a:lnTo>
                  <a:pt x="f60" y="f67"/>
                </a:lnTo>
                <a:arcTo wR="f57" hR="f64" stAng="f6" swAng="f8"/>
                <a:arcTo wR="f57" hR="f64" stAng="f1" swAng="f8"/>
                <a:lnTo>
                  <a:pt x="f60" y="f64"/>
                </a:lnTo>
                <a:arcTo wR="f57" hR="f64" stAng="f0" swAng="f1"/>
                <a:close/>
              </a:path>
              <a:path fill="none">
                <a:moveTo>
                  <a:pt x="f47" y="f48"/>
                </a:moveTo>
                <a:arcTo wR="f57" hR="f64" stAng="f1" swAng="f1"/>
                <a:lnTo>
                  <a:pt x="f60" y="f67"/>
                </a:lnTo>
                <a:arcTo wR="f57" hR="f64" stAng="f6" swAng="f8"/>
                <a:arcTo wR="f57" hR="f64" stAng="f1" swAng="f8"/>
                <a:lnTo>
                  <a:pt x="f60" y="f64"/>
                </a:lnTo>
                <a:arcTo wR="f57" hR="f64" stAng="f0" swAng="f1"/>
              </a:path>
            </a:pathLst>
          </a:custGeom>
          <a:noFill/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350">
              <a:solidFill>
                <a:srgbClr val="000000"/>
              </a:solidFill>
              <a:latin typeface="Soberana Sans"/>
            </a:endParaRPr>
          </a:p>
        </p:txBody>
      </p:sp>
      <p:sp>
        <p:nvSpPr>
          <p:cNvPr id="31" name="Rectángulo 42">
            <a:extLst>
              <a:ext uri="{FF2B5EF4-FFF2-40B4-BE49-F238E27FC236}">
                <a16:creationId xmlns:a16="http://schemas.microsoft.com/office/drawing/2014/main" xmlns="" id="{3E400AB1-96B6-4479-99E2-1A5B255F177E}"/>
              </a:ext>
            </a:extLst>
          </p:cNvPr>
          <p:cNvSpPr/>
          <p:nvPr/>
        </p:nvSpPr>
        <p:spPr>
          <a:xfrm>
            <a:off x="936205" y="2007674"/>
            <a:ext cx="2276901" cy="34624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Soberana Sans"/>
              </a:rPr>
              <a:t>MEDIO AMBIENTE</a:t>
            </a:r>
          </a:p>
        </p:txBody>
      </p:sp>
      <p:sp>
        <p:nvSpPr>
          <p:cNvPr id="32" name="Rectángulo 43">
            <a:extLst>
              <a:ext uri="{FF2B5EF4-FFF2-40B4-BE49-F238E27FC236}">
                <a16:creationId xmlns:a16="http://schemas.microsoft.com/office/drawing/2014/main" xmlns="" id="{293DA41E-D679-4446-8D1D-69F1DD3062A2}"/>
              </a:ext>
            </a:extLst>
          </p:cNvPr>
          <p:cNvSpPr/>
          <p:nvPr/>
        </p:nvSpPr>
        <p:spPr>
          <a:xfrm>
            <a:off x="8067743" y="1829678"/>
            <a:ext cx="3248963" cy="6232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Soberana Sans"/>
              </a:rPr>
              <a:t>SEGURIDAD INDUSTRIAL y OPERATIVA</a:t>
            </a:r>
          </a:p>
        </p:txBody>
      </p:sp>
      <p:sp>
        <p:nvSpPr>
          <p:cNvPr id="49" name="3 Título">
            <a:extLst>
              <a:ext uri="{FF2B5EF4-FFF2-40B4-BE49-F238E27FC236}">
                <a16:creationId xmlns:a16="http://schemas.microsoft.com/office/drawing/2014/main" xmlns="" id="{EBF0AF56-DD73-426B-9551-2293F1BBEEFF}"/>
              </a:ext>
            </a:extLst>
          </p:cNvPr>
          <p:cNvSpPr txBox="1">
            <a:spLocks/>
          </p:cNvSpPr>
          <p:nvPr/>
        </p:nvSpPr>
        <p:spPr>
          <a:xfrm>
            <a:off x="635295" y="897105"/>
            <a:ext cx="8238121" cy="7524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66666"/>
                </a:solidFill>
                <a:latin typeface="Soberana Sans Light"/>
                <a:ea typeface="+mj-ea"/>
                <a:cs typeface="Soberana Sans Light"/>
              </a:defRPr>
            </a:lvl1pPr>
          </a:lstStyle>
          <a:p>
            <a:r>
              <a:rPr lang="es-MX" dirty="0">
                <a:solidFill>
                  <a:schemeClr val="accent2"/>
                </a:solidFill>
                <a:latin typeface="Soberana Sans" pitchFamily="50" charset="0"/>
              </a:rPr>
              <a:t>Capas de Regulación</a:t>
            </a:r>
          </a:p>
        </p:txBody>
      </p:sp>
    </p:spTree>
    <p:extLst>
      <p:ext uri="{BB962C8B-B14F-4D97-AF65-F5344CB8AC3E}">
        <p14:creationId xmlns:p14="http://schemas.microsoft.com/office/powerpoint/2010/main" val="139102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72985886"/>
              </p:ext>
            </p:extLst>
          </p:nvPr>
        </p:nvGraphicFramePr>
        <p:xfrm>
          <a:off x="1524000" y="679507"/>
          <a:ext cx="9144000" cy="73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rma libre 8"/>
          <p:cNvSpPr/>
          <p:nvPr/>
        </p:nvSpPr>
        <p:spPr>
          <a:xfrm>
            <a:off x="9169127" y="4435865"/>
            <a:ext cx="1859881" cy="1727840"/>
          </a:xfrm>
          <a:custGeom>
            <a:avLst/>
            <a:gdLst>
              <a:gd name="connsiteX0" fmla="*/ 0 w 1999205"/>
              <a:gd name="connsiteY0" fmla="*/ 999603 h 1999205"/>
              <a:gd name="connsiteX1" fmla="*/ 999603 w 1999205"/>
              <a:gd name="connsiteY1" fmla="*/ 0 h 1999205"/>
              <a:gd name="connsiteX2" fmla="*/ 1999206 w 1999205"/>
              <a:gd name="connsiteY2" fmla="*/ 999603 h 1999205"/>
              <a:gd name="connsiteX3" fmla="*/ 999603 w 1999205"/>
              <a:gd name="connsiteY3" fmla="*/ 1999206 h 1999205"/>
              <a:gd name="connsiteX4" fmla="*/ 0 w 1999205"/>
              <a:gd name="connsiteY4" fmla="*/ 999603 h 199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205" h="1999205">
                <a:moveTo>
                  <a:pt x="0" y="999603"/>
                </a:moveTo>
                <a:cubicBezTo>
                  <a:pt x="0" y="447538"/>
                  <a:pt x="447538" y="0"/>
                  <a:pt x="999603" y="0"/>
                </a:cubicBezTo>
                <a:cubicBezTo>
                  <a:pt x="1551668" y="0"/>
                  <a:pt x="1999206" y="447538"/>
                  <a:pt x="1999206" y="999603"/>
                </a:cubicBezTo>
                <a:cubicBezTo>
                  <a:pt x="1999206" y="1551668"/>
                  <a:pt x="1551668" y="1999206"/>
                  <a:pt x="999603" y="1999206"/>
                </a:cubicBezTo>
                <a:cubicBezTo>
                  <a:pt x="447538" y="1999206"/>
                  <a:pt x="0" y="1551668"/>
                  <a:pt x="0" y="99960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1689" tIns="138978" rIns="551690" bIns="1263532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900" b="1" dirty="0"/>
          </a:p>
        </p:txBody>
      </p:sp>
      <p:sp>
        <p:nvSpPr>
          <p:cNvPr id="10" name="Forma libre 9"/>
          <p:cNvSpPr/>
          <p:nvPr/>
        </p:nvSpPr>
        <p:spPr>
          <a:xfrm>
            <a:off x="9401612" y="4867827"/>
            <a:ext cx="1394910" cy="1295878"/>
          </a:xfrm>
          <a:custGeom>
            <a:avLst/>
            <a:gdLst>
              <a:gd name="connsiteX0" fmla="*/ 0 w 1499403"/>
              <a:gd name="connsiteY0" fmla="*/ 749702 h 1499403"/>
              <a:gd name="connsiteX1" fmla="*/ 749702 w 1499403"/>
              <a:gd name="connsiteY1" fmla="*/ 0 h 1499403"/>
              <a:gd name="connsiteX2" fmla="*/ 1499404 w 1499403"/>
              <a:gd name="connsiteY2" fmla="*/ 749702 h 1499403"/>
              <a:gd name="connsiteX3" fmla="*/ 749702 w 1499403"/>
              <a:gd name="connsiteY3" fmla="*/ 1499404 h 1499403"/>
              <a:gd name="connsiteX4" fmla="*/ 0 w 1499403"/>
              <a:gd name="connsiteY4" fmla="*/ 749702 h 14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9403" h="1499403">
                <a:moveTo>
                  <a:pt x="0" y="749702"/>
                </a:moveTo>
                <a:cubicBezTo>
                  <a:pt x="0" y="335653"/>
                  <a:pt x="335653" y="0"/>
                  <a:pt x="749702" y="0"/>
                </a:cubicBezTo>
                <a:cubicBezTo>
                  <a:pt x="1163751" y="0"/>
                  <a:pt x="1499404" y="335653"/>
                  <a:pt x="1499404" y="749702"/>
                </a:cubicBezTo>
                <a:cubicBezTo>
                  <a:pt x="1499404" y="1163751"/>
                  <a:pt x="1163751" y="1499404"/>
                  <a:pt x="749702" y="1499404"/>
                </a:cubicBezTo>
                <a:cubicBezTo>
                  <a:pt x="335653" y="1499404"/>
                  <a:pt x="0" y="1163751"/>
                  <a:pt x="0" y="74970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263" tIns="134292" rIns="364264" bIns="907423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900" b="1" dirty="0"/>
          </a:p>
        </p:txBody>
      </p:sp>
      <p:sp>
        <p:nvSpPr>
          <p:cNvPr id="15" name="Forma libre 14"/>
          <p:cNvSpPr/>
          <p:nvPr/>
        </p:nvSpPr>
        <p:spPr>
          <a:xfrm>
            <a:off x="9634097" y="5299785"/>
            <a:ext cx="929940" cy="863920"/>
          </a:xfrm>
          <a:custGeom>
            <a:avLst/>
            <a:gdLst>
              <a:gd name="connsiteX0" fmla="*/ 0 w 999602"/>
              <a:gd name="connsiteY0" fmla="*/ 499801 h 999602"/>
              <a:gd name="connsiteX1" fmla="*/ 499801 w 999602"/>
              <a:gd name="connsiteY1" fmla="*/ 0 h 999602"/>
              <a:gd name="connsiteX2" fmla="*/ 999602 w 999602"/>
              <a:gd name="connsiteY2" fmla="*/ 499801 h 999602"/>
              <a:gd name="connsiteX3" fmla="*/ 499801 w 999602"/>
              <a:gd name="connsiteY3" fmla="*/ 999602 h 999602"/>
              <a:gd name="connsiteX4" fmla="*/ 0 w 999602"/>
              <a:gd name="connsiteY4" fmla="*/ 499801 h 99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602" h="999602">
                <a:moveTo>
                  <a:pt x="0" y="499801"/>
                </a:moveTo>
                <a:cubicBezTo>
                  <a:pt x="0" y="223769"/>
                  <a:pt x="223769" y="0"/>
                  <a:pt x="499801" y="0"/>
                </a:cubicBezTo>
                <a:cubicBezTo>
                  <a:pt x="775833" y="0"/>
                  <a:pt x="999602" y="223769"/>
                  <a:pt x="999602" y="499801"/>
                </a:cubicBezTo>
                <a:cubicBezTo>
                  <a:pt x="999602" y="775833"/>
                  <a:pt x="775833" y="999602"/>
                  <a:pt x="499801" y="999602"/>
                </a:cubicBezTo>
                <a:cubicBezTo>
                  <a:pt x="223769" y="999602"/>
                  <a:pt x="0" y="775833"/>
                  <a:pt x="0" y="49980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0470" tIns="278104" rIns="200469" bIns="278103" numCol="1" spcCol="1270" anchor="ctr" anchorCtr="0">
            <a:noAutofit/>
          </a:bodyPr>
          <a:lstStyle/>
          <a:p>
            <a:pPr algn="ctr" defTabSz="5667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275" dirty="0"/>
          </a:p>
        </p:txBody>
      </p:sp>
      <p:sp>
        <p:nvSpPr>
          <p:cNvPr id="115" name="CuadroTexto 114"/>
          <p:cNvSpPr txBox="1"/>
          <p:nvPr/>
        </p:nvSpPr>
        <p:spPr>
          <a:xfrm>
            <a:off x="9657611" y="5620132"/>
            <a:ext cx="872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solidFill>
                  <a:schemeClr val="bg1"/>
                </a:solidFill>
              </a:rPr>
              <a:t>Supervisión</a:t>
            </a:r>
          </a:p>
        </p:txBody>
      </p:sp>
      <p:sp>
        <p:nvSpPr>
          <p:cNvPr id="220" name="CuadroTexto 219"/>
          <p:cNvSpPr txBox="1"/>
          <p:nvPr/>
        </p:nvSpPr>
        <p:spPr>
          <a:xfrm>
            <a:off x="9657611" y="4594782"/>
            <a:ext cx="872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solidFill>
                  <a:schemeClr val="bg1"/>
                </a:solidFill>
              </a:rPr>
              <a:t>Inspección</a:t>
            </a:r>
          </a:p>
        </p:txBody>
      </p:sp>
      <p:sp>
        <p:nvSpPr>
          <p:cNvPr id="221" name="CuadroTexto 220"/>
          <p:cNvSpPr txBox="1"/>
          <p:nvPr/>
        </p:nvSpPr>
        <p:spPr>
          <a:xfrm>
            <a:off x="9586569" y="4933292"/>
            <a:ext cx="1014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</a:rPr>
              <a:t>Cierre de Expediente</a:t>
            </a:r>
          </a:p>
        </p:txBody>
      </p:sp>
      <p:sp>
        <p:nvSpPr>
          <p:cNvPr id="159" name="Rectángulo redondeado 158"/>
          <p:cNvSpPr/>
          <p:nvPr/>
        </p:nvSpPr>
        <p:spPr>
          <a:xfrm>
            <a:off x="1974112" y="5267701"/>
            <a:ext cx="5673579" cy="607726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500" b="1" dirty="0">
                <a:solidFill>
                  <a:schemeClr val="tx2"/>
                </a:solidFill>
              </a:rPr>
              <a:t>IMPULSAR LA CULTURA DE CUMPLIMIENTO</a:t>
            </a:r>
          </a:p>
        </p:txBody>
      </p:sp>
      <p:sp>
        <p:nvSpPr>
          <p:cNvPr id="5" name="Forma libre 4"/>
          <p:cNvSpPr/>
          <p:nvPr/>
        </p:nvSpPr>
        <p:spPr>
          <a:xfrm>
            <a:off x="8567542" y="1831094"/>
            <a:ext cx="1109762" cy="1030975"/>
          </a:xfrm>
          <a:custGeom>
            <a:avLst/>
            <a:gdLst>
              <a:gd name="connsiteX0" fmla="*/ 0 w 1192895"/>
              <a:gd name="connsiteY0" fmla="*/ 596448 h 1192895"/>
              <a:gd name="connsiteX1" fmla="*/ 596448 w 1192895"/>
              <a:gd name="connsiteY1" fmla="*/ 0 h 1192895"/>
              <a:gd name="connsiteX2" fmla="*/ 1192896 w 1192895"/>
              <a:gd name="connsiteY2" fmla="*/ 596448 h 1192895"/>
              <a:gd name="connsiteX3" fmla="*/ 596448 w 1192895"/>
              <a:gd name="connsiteY3" fmla="*/ 1192896 h 1192895"/>
              <a:gd name="connsiteX4" fmla="*/ 0 w 1192895"/>
              <a:gd name="connsiteY4" fmla="*/ 596448 h 119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895" h="1192895">
                <a:moveTo>
                  <a:pt x="0" y="596448"/>
                </a:moveTo>
                <a:cubicBezTo>
                  <a:pt x="0" y="267039"/>
                  <a:pt x="267039" y="0"/>
                  <a:pt x="596448" y="0"/>
                </a:cubicBezTo>
                <a:cubicBezTo>
                  <a:pt x="925857" y="0"/>
                  <a:pt x="1192896" y="267039"/>
                  <a:pt x="1192896" y="596448"/>
                </a:cubicBezTo>
                <a:cubicBezTo>
                  <a:pt x="1192896" y="925857"/>
                  <a:pt x="925857" y="1192896"/>
                  <a:pt x="596448" y="1192896"/>
                </a:cubicBezTo>
                <a:cubicBezTo>
                  <a:pt x="267039" y="1192896"/>
                  <a:pt x="0" y="925857"/>
                  <a:pt x="0" y="59644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356" tIns="144356" rIns="144356" bIns="144356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b="1" dirty="0"/>
              <a:t>Si </a:t>
            </a:r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b="1" dirty="0"/>
              <a:t>Cumple</a:t>
            </a:r>
          </a:p>
        </p:txBody>
      </p:sp>
      <p:sp>
        <p:nvSpPr>
          <p:cNvPr id="6" name="Forma libre 5"/>
          <p:cNvSpPr/>
          <p:nvPr/>
        </p:nvSpPr>
        <p:spPr>
          <a:xfrm>
            <a:off x="9657283" y="2076223"/>
            <a:ext cx="643662" cy="597965"/>
          </a:xfrm>
          <a:custGeom>
            <a:avLst/>
            <a:gdLst>
              <a:gd name="connsiteX0" fmla="*/ 91709 w 691879"/>
              <a:gd name="connsiteY0" fmla="*/ 142527 h 691879"/>
              <a:gd name="connsiteX1" fmla="*/ 600170 w 691879"/>
              <a:gd name="connsiteY1" fmla="*/ 142527 h 691879"/>
              <a:gd name="connsiteX2" fmla="*/ 600170 w 691879"/>
              <a:gd name="connsiteY2" fmla="*/ 305257 h 691879"/>
              <a:gd name="connsiteX3" fmla="*/ 91709 w 691879"/>
              <a:gd name="connsiteY3" fmla="*/ 305257 h 691879"/>
              <a:gd name="connsiteX4" fmla="*/ 91709 w 691879"/>
              <a:gd name="connsiteY4" fmla="*/ 142527 h 691879"/>
              <a:gd name="connsiteX5" fmla="*/ 91709 w 691879"/>
              <a:gd name="connsiteY5" fmla="*/ 386622 h 691879"/>
              <a:gd name="connsiteX6" fmla="*/ 600170 w 691879"/>
              <a:gd name="connsiteY6" fmla="*/ 386622 h 691879"/>
              <a:gd name="connsiteX7" fmla="*/ 600170 w 691879"/>
              <a:gd name="connsiteY7" fmla="*/ 549352 h 691879"/>
              <a:gd name="connsiteX8" fmla="*/ 91709 w 691879"/>
              <a:gd name="connsiteY8" fmla="*/ 549352 h 691879"/>
              <a:gd name="connsiteX9" fmla="*/ 91709 w 691879"/>
              <a:gd name="connsiteY9" fmla="*/ 386622 h 69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879" h="691879">
                <a:moveTo>
                  <a:pt x="91709" y="142527"/>
                </a:moveTo>
                <a:lnTo>
                  <a:pt x="600170" y="142527"/>
                </a:lnTo>
                <a:lnTo>
                  <a:pt x="600170" y="305257"/>
                </a:lnTo>
                <a:lnTo>
                  <a:pt x="91709" y="305257"/>
                </a:lnTo>
                <a:lnTo>
                  <a:pt x="91709" y="142527"/>
                </a:lnTo>
                <a:close/>
                <a:moveTo>
                  <a:pt x="91709" y="386622"/>
                </a:moveTo>
                <a:lnTo>
                  <a:pt x="600170" y="386622"/>
                </a:lnTo>
                <a:lnTo>
                  <a:pt x="600170" y="549352"/>
                </a:lnTo>
                <a:lnTo>
                  <a:pt x="91709" y="549352"/>
                </a:lnTo>
                <a:lnTo>
                  <a:pt x="91709" y="386622"/>
                </a:lnTo>
                <a:close/>
              </a:path>
            </a:pathLst>
          </a:custGeom>
        </p:spPr>
        <p:style>
          <a:lnRef idx="0">
            <a:schemeClr val="accent3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82" tIns="106895" rIns="68782" bIns="106895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100" dirty="0"/>
          </a:p>
        </p:txBody>
      </p:sp>
      <p:sp>
        <p:nvSpPr>
          <p:cNvPr id="7" name="Forma libre 6"/>
          <p:cNvSpPr/>
          <p:nvPr/>
        </p:nvSpPr>
        <p:spPr>
          <a:xfrm>
            <a:off x="10318922" y="1831094"/>
            <a:ext cx="1109762" cy="1030975"/>
          </a:xfrm>
          <a:custGeom>
            <a:avLst/>
            <a:gdLst>
              <a:gd name="connsiteX0" fmla="*/ 0 w 1192895"/>
              <a:gd name="connsiteY0" fmla="*/ 596448 h 1192895"/>
              <a:gd name="connsiteX1" fmla="*/ 596448 w 1192895"/>
              <a:gd name="connsiteY1" fmla="*/ 0 h 1192895"/>
              <a:gd name="connsiteX2" fmla="*/ 1192896 w 1192895"/>
              <a:gd name="connsiteY2" fmla="*/ 596448 h 1192895"/>
              <a:gd name="connsiteX3" fmla="*/ 596448 w 1192895"/>
              <a:gd name="connsiteY3" fmla="*/ 1192896 h 1192895"/>
              <a:gd name="connsiteX4" fmla="*/ 0 w 1192895"/>
              <a:gd name="connsiteY4" fmla="*/ 596448 h 119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895" h="1192895">
                <a:moveTo>
                  <a:pt x="0" y="596448"/>
                </a:moveTo>
                <a:cubicBezTo>
                  <a:pt x="0" y="267039"/>
                  <a:pt x="267039" y="0"/>
                  <a:pt x="596448" y="0"/>
                </a:cubicBezTo>
                <a:cubicBezTo>
                  <a:pt x="925857" y="0"/>
                  <a:pt x="1192896" y="267039"/>
                  <a:pt x="1192896" y="596448"/>
                </a:cubicBezTo>
                <a:cubicBezTo>
                  <a:pt x="1192896" y="925857"/>
                  <a:pt x="925857" y="1192896"/>
                  <a:pt x="596448" y="1192896"/>
                </a:cubicBezTo>
                <a:cubicBezTo>
                  <a:pt x="267039" y="1192896"/>
                  <a:pt x="0" y="925857"/>
                  <a:pt x="0" y="59644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-827188"/>
              <a:satOff val="-89510"/>
              <a:lumOff val="43997"/>
              <a:alphaOff val="0"/>
            </a:schemeClr>
          </a:fillRef>
          <a:effectRef idx="0">
            <a:schemeClr val="accent3">
              <a:shade val="80000"/>
              <a:hueOff val="-827188"/>
              <a:satOff val="-89510"/>
              <a:lumOff val="4399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451" tIns="142451" rIns="142451" bIns="14245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/>
              <a:t>Cierre de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/>
              <a:t>Expediente</a:t>
            </a:r>
          </a:p>
        </p:txBody>
      </p:sp>
      <p:sp>
        <p:nvSpPr>
          <p:cNvPr id="17" name="Forma libre 16"/>
          <p:cNvSpPr/>
          <p:nvPr/>
        </p:nvSpPr>
        <p:spPr>
          <a:xfrm>
            <a:off x="8568200" y="3086009"/>
            <a:ext cx="1109256" cy="1030505"/>
          </a:xfrm>
          <a:custGeom>
            <a:avLst/>
            <a:gdLst>
              <a:gd name="connsiteX0" fmla="*/ 0 w 1192350"/>
              <a:gd name="connsiteY0" fmla="*/ 596175 h 1192350"/>
              <a:gd name="connsiteX1" fmla="*/ 596175 w 1192350"/>
              <a:gd name="connsiteY1" fmla="*/ 0 h 1192350"/>
              <a:gd name="connsiteX2" fmla="*/ 1192350 w 1192350"/>
              <a:gd name="connsiteY2" fmla="*/ 596175 h 1192350"/>
              <a:gd name="connsiteX3" fmla="*/ 596175 w 1192350"/>
              <a:gd name="connsiteY3" fmla="*/ 1192350 h 1192350"/>
              <a:gd name="connsiteX4" fmla="*/ 0 w 1192350"/>
              <a:gd name="connsiteY4" fmla="*/ 596175 h 11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350" h="1192350">
                <a:moveTo>
                  <a:pt x="0" y="596175"/>
                </a:moveTo>
                <a:cubicBezTo>
                  <a:pt x="0" y="266917"/>
                  <a:pt x="266917" y="0"/>
                  <a:pt x="596175" y="0"/>
                </a:cubicBezTo>
                <a:cubicBezTo>
                  <a:pt x="925433" y="0"/>
                  <a:pt x="1192350" y="266917"/>
                  <a:pt x="1192350" y="596175"/>
                </a:cubicBezTo>
                <a:cubicBezTo>
                  <a:pt x="1192350" y="925433"/>
                  <a:pt x="925433" y="1192350"/>
                  <a:pt x="596175" y="1192350"/>
                </a:cubicBezTo>
                <a:cubicBezTo>
                  <a:pt x="266917" y="1192350"/>
                  <a:pt x="0" y="925433"/>
                  <a:pt x="0" y="59617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345" tIns="143345" rIns="143345" bIns="143345" numCol="1" spcCol="1270" anchor="ctr" anchorCtr="0">
            <a:noAutofit/>
          </a:bodyPr>
          <a:lstStyle/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/>
              <a:t>No </a:t>
            </a:r>
          </a:p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/>
              <a:t>Cumple</a:t>
            </a:r>
          </a:p>
        </p:txBody>
      </p:sp>
      <p:sp>
        <p:nvSpPr>
          <p:cNvPr id="18" name="Forma libre 17"/>
          <p:cNvSpPr/>
          <p:nvPr/>
        </p:nvSpPr>
        <p:spPr>
          <a:xfrm>
            <a:off x="9657459" y="3331025"/>
            <a:ext cx="643367" cy="597692"/>
          </a:xfrm>
          <a:custGeom>
            <a:avLst/>
            <a:gdLst>
              <a:gd name="connsiteX0" fmla="*/ 91667 w 691563"/>
              <a:gd name="connsiteY0" fmla="*/ 142462 h 691563"/>
              <a:gd name="connsiteX1" fmla="*/ 599896 w 691563"/>
              <a:gd name="connsiteY1" fmla="*/ 142462 h 691563"/>
              <a:gd name="connsiteX2" fmla="*/ 599896 w 691563"/>
              <a:gd name="connsiteY2" fmla="*/ 305118 h 691563"/>
              <a:gd name="connsiteX3" fmla="*/ 91667 w 691563"/>
              <a:gd name="connsiteY3" fmla="*/ 305118 h 691563"/>
              <a:gd name="connsiteX4" fmla="*/ 91667 w 691563"/>
              <a:gd name="connsiteY4" fmla="*/ 142462 h 691563"/>
              <a:gd name="connsiteX5" fmla="*/ 91667 w 691563"/>
              <a:gd name="connsiteY5" fmla="*/ 386445 h 691563"/>
              <a:gd name="connsiteX6" fmla="*/ 599896 w 691563"/>
              <a:gd name="connsiteY6" fmla="*/ 386445 h 691563"/>
              <a:gd name="connsiteX7" fmla="*/ 599896 w 691563"/>
              <a:gd name="connsiteY7" fmla="*/ 549101 h 691563"/>
              <a:gd name="connsiteX8" fmla="*/ 91667 w 691563"/>
              <a:gd name="connsiteY8" fmla="*/ 549101 h 691563"/>
              <a:gd name="connsiteX9" fmla="*/ 91667 w 691563"/>
              <a:gd name="connsiteY9" fmla="*/ 386445 h 69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563" h="691563">
                <a:moveTo>
                  <a:pt x="91667" y="142462"/>
                </a:moveTo>
                <a:lnTo>
                  <a:pt x="599896" y="142462"/>
                </a:lnTo>
                <a:lnTo>
                  <a:pt x="599896" y="305118"/>
                </a:lnTo>
                <a:lnTo>
                  <a:pt x="91667" y="305118"/>
                </a:lnTo>
                <a:lnTo>
                  <a:pt x="91667" y="142462"/>
                </a:lnTo>
                <a:close/>
                <a:moveTo>
                  <a:pt x="91667" y="386445"/>
                </a:moveTo>
                <a:lnTo>
                  <a:pt x="599896" y="386445"/>
                </a:lnTo>
                <a:lnTo>
                  <a:pt x="599896" y="549101"/>
                </a:lnTo>
                <a:lnTo>
                  <a:pt x="91667" y="549101"/>
                </a:lnTo>
                <a:lnTo>
                  <a:pt x="91667" y="386445"/>
                </a:lnTo>
                <a:close/>
              </a:path>
            </a:pathLst>
          </a:custGeom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50" tIns="106847" rIns="68750" bIns="106847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825" dirty="0"/>
          </a:p>
        </p:txBody>
      </p:sp>
      <p:sp>
        <p:nvSpPr>
          <p:cNvPr id="22" name="Forma libre 21"/>
          <p:cNvSpPr/>
          <p:nvPr/>
        </p:nvSpPr>
        <p:spPr>
          <a:xfrm>
            <a:off x="10318869" y="3086009"/>
            <a:ext cx="1109256" cy="1030505"/>
          </a:xfrm>
          <a:custGeom>
            <a:avLst/>
            <a:gdLst>
              <a:gd name="connsiteX0" fmla="*/ 0 w 1192350"/>
              <a:gd name="connsiteY0" fmla="*/ 596175 h 1192350"/>
              <a:gd name="connsiteX1" fmla="*/ 596175 w 1192350"/>
              <a:gd name="connsiteY1" fmla="*/ 0 h 1192350"/>
              <a:gd name="connsiteX2" fmla="*/ 1192350 w 1192350"/>
              <a:gd name="connsiteY2" fmla="*/ 596175 h 1192350"/>
              <a:gd name="connsiteX3" fmla="*/ 596175 w 1192350"/>
              <a:gd name="connsiteY3" fmla="*/ 1192350 h 1192350"/>
              <a:gd name="connsiteX4" fmla="*/ 0 w 1192350"/>
              <a:gd name="connsiteY4" fmla="*/ 596175 h 11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350" h="1192350">
                <a:moveTo>
                  <a:pt x="0" y="596175"/>
                </a:moveTo>
                <a:cubicBezTo>
                  <a:pt x="0" y="266917"/>
                  <a:pt x="266917" y="0"/>
                  <a:pt x="596175" y="0"/>
                </a:cubicBezTo>
                <a:cubicBezTo>
                  <a:pt x="925433" y="0"/>
                  <a:pt x="1192350" y="266917"/>
                  <a:pt x="1192350" y="596175"/>
                </a:cubicBezTo>
                <a:cubicBezTo>
                  <a:pt x="1192350" y="925433"/>
                  <a:pt x="925433" y="1192350"/>
                  <a:pt x="596175" y="1192350"/>
                </a:cubicBezTo>
                <a:cubicBezTo>
                  <a:pt x="266917" y="1192350"/>
                  <a:pt x="0" y="925433"/>
                  <a:pt x="0" y="59617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823699"/>
              <a:satOff val="-89940"/>
              <a:lumOff val="44206"/>
              <a:alphaOff val="0"/>
            </a:schemeClr>
          </a:fillRef>
          <a:effectRef idx="0">
            <a:schemeClr val="accent2">
              <a:shade val="80000"/>
              <a:hueOff val="823699"/>
              <a:satOff val="-89940"/>
              <a:lumOff val="442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345" tIns="143345" rIns="143345" bIns="143345" numCol="1" spcCol="1270" anchor="ctr" anchorCtr="0">
            <a:noAutofit/>
          </a:bodyPr>
          <a:lstStyle/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/>
              <a:t>Inspección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4271841"/>
              </p:ext>
            </p:extLst>
          </p:nvPr>
        </p:nvGraphicFramePr>
        <p:xfrm>
          <a:off x="1331489" y="1657851"/>
          <a:ext cx="6316202" cy="348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27027193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961076" y="3436782"/>
            <a:ext cx="8396736" cy="730883"/>
          </a:xfrm>
        </p:spPr>
        <p:txBody>
          <a:bodyPr>
            <a:noAutofit/>
          </a:bodyPr>
          <a:lstStyle/>
          <a:p>
            <a:r>
              <a:rPr lang="es-MX" sz="4200" dirty="0">
                <a:solidFill>
                  <a:schemeClr val="accent1">
                    <a:lumMod val="50000"/>
                  </a:schemeClr>
                </a:solidFill>
                <a:latin typeface="Soberana Sans" pitchFamily="50" charset="0"/>
              </a:rPr>
              <a:t>SANCIONES IMPUESTAS POR LA ASEA A QUIENES INCUMPLAN SUS OBLIGACIONES</a:t>
            </a:r>
          </a:p>
        </p:txBody>
      </p:sp>
    </p:spTree>
    <p:extLst>
      <p:ext uri="{BB962C8B-B14F-4D97-AF65-F5344CB8AC3E}">
        <p14:creationId xmlns:p14="http://schemas.microsoft.com/office/powerpoint/2010/main" val="78549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4596625" y="1213655"/>
          <a:ext cx="3633866" cy="395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5" name="CuadroTexto 114"/>
          <p:cNvSpPr txBox="1"/>
          <p:nvPr/>
        </p:nvSpPr>
        <p:spPr>
          <a:xfrm>
            <a:off x="9375179" y="5642342"/>
            <a:ext cx="872801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88" b="1" dirty="0">
                <a:solidFill>
                  <a:schemeClr val="bg1"/>
                </a:solidFill>
              </a:rPr>
              <a:t>Supervisión</a:t>
            </a:r>
          </a:p>
        </p:txBody>
      </p:sp>
      <p:sp>
        <p:nvSpPr>
          <p:cNvPr id="220" name="CuadroTexto 219"/>
          <p:cNvSpPr txBox="1"/>
          <p:nvPr/>
        </p:nvSpPr>
        <p:spPr>
          <a:xfrm>
            <a:off x="9375179" y="4791646"/>
            <a:ext cx="872801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88" b="1" dirty="0">
                <a:solidFill>
                  <a:schemeClr val="bg1"/>
                </a:solidFill>
              </a:rPr>
              <a:t>Inspección</a:t>
            </a:r>
          </a:p>
        </p:txBody>
      </p:sp>
      <p:sp>
        <p:nvSpPr>
          <p:cNvPr id="221" name="CuadroTexto 220"/>
          <p:cNvSpPr txBox="1"/>
          <p:nvPr/>
        </p:nvSpPr>
        <p:spPr>
          <a:xfrm>
            <a:off x="9260445" y="5062247"/>
            <a:ext cx="101496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b="1" dirty="0">
                <a:solidFill>
                  <a:schemeClr val="bg1"/>
                </a:solidFill>
              </a:rPr>
              <a:t>Cierre de Expediente</a:t>
            </a:r>
          </a:p>
        </p:txBody>
      </p:sp>
      <p:sp>
        <p:nvSpPr>
          <p:cNvPr id="5" name="Forma libre 4"/>
          <p:cNvSpPr/>
          <p:nvPr/>
        </p:nvSpPr>
        <p:spPr>
          <a:xfrm>
            <a:off x="8802601" y="4390560"/>
            <a:ext cx="1860917" cy="1887155"/>
          </a:xfrm>
          <a:custGeom>
            <a:avLst/>
            <a:gdLst>
              <a:gd name="connsiteX0" fmla="*/ 0 w 1999205"/>
              <a:gd name="connsiteY0" fmla="*/ 999603 h 1999205"/>
              <a:gd name="connsiteX1" fmla="*/ 999603 w 1999205"/>
              <a:gd name="connsiteY1" fmla="*/ 0 h 1999205"/>
              <a:gd name="connsiteX2" fmla="*/ 1999206 w 1999205"/>
              <a:gd name="connsiteY2" fmla="*/ 999603 h 1999205"/>
              <a:gd name="connsiteX3" fmla="*/ 999603 w 1999205"/>
              <a:gd name="connsiteY3" fmla="*/ 1999206 h 1999205"/>
              <a:gd name="connsiteX4" fmla="*/ 0 w 1999205"/>
              <a:gd name="connsiteY4" fmla="*/ 999603 h 199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205" h="1999205">
                <a:moveTo>
                  <a:pt x="0" y="999603"/>
                </a:moveTo>
                <a:cubicBezTo>
                  <a:pt x="0" y="447538"/>
                  <a:pt x="447538" y="0"/>
                  <a:pt x="999603" y="0"/>
                </a:cubicBezTo>
                <a:cubicBezTo>
                  <a:pt x="1551668" y="0"/>
                  <a:pt x="1999206" y="447538"/>
                  <a:pt x="1999206" y="999603"/>
                </a:cubicBezTo>
                <a:cubicBezTo>
                  <a:pt x="1999206" y="1551668"/>
                  <a:pt x="1551668" y="1999206"/>
                  <a:pt x="999603" y="1999206"/>
                </a:cubicBezTo>
                <a:cubicBezTo>
                  <a:pt x="447538" y="1999206"/>
                  <a:pt x="0" y="1551668"/>
                  <a:pt x="0" y="99960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4094" tIns="138978" rIns="604094" bIns="1263532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900" b="1" dirty="0"/>
          </a:p>
        </p:txBody>
      </p:sp>
      <p:sp>
        <p:nvSpPr>
          <p:cNvPr id="6" name="Forma libre 5"/>
          <p:cNvSpPr/>
          <p:nvPr/>
        </p:nvSpPr>
        <p:spPr>
          <a:xfrm>
            <a:off x="9005924" y="4767993"/>
            <a:ext cx="1488733" cy="1509723"/>
          </a:xfrm>
          <a:custGeom>
            <a:avLst/>
            <a:gdLst>
              <a:gd name="connsiteX0" fmla="*/ 0 w 1599364"/>
              <a:gd name="connsiteY0" fmla="*/ 799682 h 1599364"/>
              <a:gd name="connsiteX1" fmla="*/ 799682 w 1599364"/>
              <a:gd name="connsiteY1" fmla="*/ 0 h 1599364"/>
              <a:gd name="connsiteX2" fmla="*/ 1599364 w 1599364"/>
              <a:gd name="connsiteY2" fmla="*/ 799682 h 1599364"/>
              <a:gd name="connsiteX3" fmla="*/ 799682 w 1599364"/>
              <a:gd name="connsiteY3" fmla="*/ 1599364 h 1599364"/>
              <a:gd name="connsiteX4" fmla="*/ 0 w 1599364"/>
              <a:gd name="connsiteY4" fmla="*/ 799682 h 159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364" h="1599364">
                <a:moveTo>
                  <a:pt x="0" y="799682"/>
                </a:moveTo>
                <a:cubicBezTo>
                  <a:pt x="0" y="358030"/>
                  <a:pt x="358030" y="0"/>
                  <a:pt x="799682" y="0"/>
                </a:cubicBezTo>
                <a:cubicBezTo>
                  <a:pt x="1241334" y="0"/>
                  <a:pt x="1599364" y="358030"/>
                  <a:pt x="1599364" y="799682"/>
                </a:cubicBezTo>
                <a:cubicBezTo>
                  <a:pt x="1599364" y="1241334"/>
                  <a:pt x="1241334" y="1599364"/>
                  <a:pt x="799682" y="1599364"/>
                </a:cubicBezTo>
                <a:cubicBezTo>
                  <a:pt x="358030" y="1599364"/>
                  <a:pt x="0" y="1241334"/>
                  <a:pt x="0" y="79968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4153" tIns="135980" rIns="454154" bIns="975646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900" b="1" dirty="0"/>
          </a:p>
        </p:txBody>
      </p:sp>
      <p:sp>
        <p:nvSpPr>
          <p:cNvPr id="8" name="Forma libre 7"/>
          <p:cNvSpPr/>
          <p:nvPr/>
        </p:nvSpPr>
        <p:spPr>
          <a:xfrm>
            <a:off x="9209242" y="5145423"/>
            <a:ext cx="1116549" cy="1132292"/>
          </a:xfrm>
          <a:custGeom>
            <a:avLst/>
            <a:gdLst>
              <a:gd name="connsiteX0" fmla="*/ 0 w 1199523"/>
              <a:gd name="connsiteY0" fmla="*/ 599762 h 1199523"/>
              <a:gd name="connsiteX1" fmla="*/ 599762 w 1199523"/>
              <a:gd name="connsiteY1" fmla="*/ 0 h 1199523"/>
              <a:gd name="connsiteX2" fmla="*/ 1199524 w 1199523"/>
              <a:gd name="connsiteY2" fmla="*/ 599762 h 1199523"/>
              <a:gd name="connsiteX3" fmla="*/ 599762 w 1199523"/>
              <a:gd name="connsiteY3" fmla="*/ 1199524 h 1199523"/>
              <a:gd name="connsiteX4" fmla="*/ 0 w 1199523"/>
              <a:gd name="connsiteY4" fmla="*/ 599762 h 119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523" h="1199523">
                <a:moveTo>
                  <a:pt x="0" y="599762"/>
                </a:moveTo>
                <a:cubicBezTo>
                  <a:pt x="0" y="268523"/>
                  <a:pt x="268523" y="0"/>
                  <a:pt x="599762" y="0"/>
                </a:cubicBezTo>
                <a:cubicBezTo>
                  <a:pt x="931001" y="0"/>
                  <a:pt x="1199524" y="268523"/>
                  <a:pt x="1199524" y="599762"/>
                </a:cubicBezTo>
                <a:cubicBezTo>
                  <a:pt x="1199524" y="931001"/>
                  <a:pt x="931001" y="1199524"/>
                  <a:pt x="599762" y="1199524"/>
                </a:cubicBezTo>
                <a:cubicBezTo>
                  <a:pt x="268523" y="1199524"/>
                  <a:pt x="0" y="931001"/>
                  <a:pt x="0" y="5997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213" tIns="131482" rIns="304213" bIns="693758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900" b="1" dirty="0"/>
          </a:p>
        </p:txBody>
      </p:sp>
      <p:sp>
        <p:nvSpPr>
          <p:cNvPr id="9" name="Forma libre 8"/>
          <p:cNvSpPr/>
          <p:nvPr/>
        </p:nvSpPr>
        <p:spPr>
          <a:xfrm>
            <a:off x="9412561" y="5522851"/>
            <a:ext cx="744367" cy="754863"/>
          </a:xfrm>
          <a:custGeom>
            <a:avLst/>
            <a:gdLst>
              <a:gd name="connsiteX0" fmla="*/ 0 w 799682"/>
              <a:gd name="connsiteY0" fmla="*/ 399841 h 799682"/>
              <a:gd name="connsiteX1" fmla="*/ 399841 w 799682"/>
              <a:gd name="connsiteY1" fmla="*/ 0 h 799682"/>
              <a:gd name="connsiteX2" fmla="*/ 799682 w 799682"/>
              <a:gd name="connsiteY2" fmla="*/ 399841 h 799682"/>
              <a:gd name="connsiteX3" fmla="*/ 399841 w 799682"/>
              <a:gd name="connsiteY3" fmla="*/ 799682 h 799682"/>
              <a:gd name="connsiteX4" fmla="*/ 0 w 799682"/>
              <a:gd name="connsiteY4" fmla="*/ 399841 h 79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682" h="799682">
                <a:moveTo>
                  <a:pt x="0" y="399841"/>
                </a:moveTo>
                <a:cubicBezTo>
                  <a:pt x="0" y="179015"/>
                  <a:pt x="179015" y="0"/>
                  <a:pt x="399841" y="0"/>
                </a:cubicBezTo>
                <a:cubicBezTo>
                  <a:pt x="620667" y="0"/>
                  <a:pt x="799682" y="179015"/>
                  <a:pt x="799682" y="399841"/>
                </a:cubicBezTo>
                <a:cubicBezTo>
                  <a:pt x="799682" y="620667"/>
                  <a:pt x="620667" y="799682"/>
                  <a:pt x="399841" y="799682"/>
                </a:cubicBezTo>
                <a:cubicBezTo>
                  <a:pt x="179015" y="799682"/>
                  <a:pt x="0" y="620667"/>
                  <a:pt x="0" y="399841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509" tIns="224617" rIns="162509" bIns="224616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05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9356901" y="5784039"/>
            <a:ext cx="8728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bg1"/>
                </a:solidFill>
              </a:rPr>
              <a:t>Supervisión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9342350" y="4902796"/>
            <a:ext cx="8728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bg1"/>
                </a:solidFill>
              </a:rPr>
              <a:t>Inspección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9271268" y="5306295"/>
            <a:ext cx="1014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bg1"/>
                </a:solidFill>
              </a:rPr>
              <a:t>Cumplimiento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9260445" y="4449343"/>
            <a:ext cx="110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bg1"/>
                </a:solidFill>
              </a:rPr>
              <a:t>Procedimiento</a:t>
            </a:r>
          </a:p>
          <a:p>
            <a:r>
              <a:rPr lang="es-MX" sz="900" b="1" dirty="0">
                <a:solidFill>
                  <a:schemeClr val="bg1"/>
                </a:solidFill>
              </a:rPr>
              <a:t>Administrativo</a:t>
            </a:r>
          </a:p>
        </p:txBody>
      </p:sp>
      <p:sp>
        <p:nvSpPr>
          <p:cNvPr id="24" name="Forma libre 23"/>
          <p:cNvSpPr/>
          <p:nvPr/>
        </p:nvSpPr>
        <p:spPr>
          <a:xfrm>
            <a:off x="8397885" y="3302098"/>
            <a:ext cx="816035" cy="834638"/>
          </a:xfrm>
          <a:custGeom>
            <a:avLst/>
            <a:gdLst>
              <a:gd name="connsiteX0" fmla="*/ 0 w 841715"/>
              <a:gd name="connsiteY0" fmla="*/ 420858 h 841715"/>
              <a:gd name="connsiteX1" fmla="*/ 420858 w 841715"/>
              <a:gd name="connsiteY1" fmla="*/ 0 h 841715"/>
              <a:gd name="connsiteX2" fmla="*/ 841716 w 841715"/>
              <a:gd name="connsiteY2" fmla="*/ 420858 h 841715"/>
              <a:gd name="connsiteX3" fmla="*/ 420858 w 841715"/>
              <a:gd name="connsiteY3" fmla="*/ 841716 h 841715"/>
              <a:gd name="connsiteX4" fmla="*/ 0 w 841715"/>
              <a:gd name="connsiteY4" fmla="*/ 420858 h 84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715" h="841715">
                <a:moveTo>
                  <a:pt x="0" y="420858"/>
                </a:moveTo>
                <a:cubicBezTo>
                  <a:pt x="0" y="188425"/>
                  <a:pt x="188425" y="0"/>
                  <a:pt x="420858" y="0"/>
                </a:cubicBezTo>
                <a:cubicBezTo>
                  <a:pt x="653291" y="0"/>
                  <a:pt x="841716" y="188425"/>
                  <a:pt x="841716" y="420858"/>
                </a:cubicBezTo>
                <a:cubicBezTo>
                  <a:pt x="841716" y="653291"/>
                  <a:pt x="653291" y="841716"/>
                  <a:pt x="420858" y="841716"/>
                </a:cubicBezTo>
                <a:cubicBezTo>
                  <a:pt x="188425" y="841716"/>
                  <a:pt x="0" y="653291"/>
                  <a:pt x="0" y="42085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927" tIns="102927" rIns="102927" bIns="102927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/>
              <a:t>No </a:t>
            </a:r>
          </a:p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/>
              <a:t>Cumple</a:t>
            </a:r>
          </a:p>
        </p:txBody>
      </p:sp>
      <p:sp>
        <p:nvSpPr>
          <p:cNvPr id="25" name="Forma libre 24"/>
          <p:cNvSpPr/>
          <p:nvPr/>
        </p:nvSpPr>
        <p:spPr>
          <a:xfrm>
            <a:off x="9211814" y="3492972"/>
            <a:ext cx="473299" cy="484090"/>
          </a:xfrm>
          <a:custGeom>
            <a:avLst/>
            <a:gdLst>
              <a:gd name="connsiteX0" fmla="*/ 64710 w 488194"/>
              <a:gd name="connsiteY0" fmla="*/ 100568 h 488194"/>
              <a:gd name="connsiteX1" fmla="*/ 423484 w 488194"/>
              <a:gd name="connsiteY1" fmla="*/ 100568 h 488194"/>
              <a:gd name="connsiteX2" fmla="*/ 423484 w 488194"/>
              <a:gd name="connsiteY2" fmla="*/ 215391 h 488194"/>
              <a:gd name="connsiteX3" fmla="*/ 64710 w 488194"/>
              <a:gd name="connsiteY3" fmla="*/ 215391 h 488194"/>
              <a:gd name="connsiteX4" fmla="*/ 64710 w 488194"/>
              <a:gd name="connsiteY4" fmla="*/ 100568 h 488194"/>
              <a:gd name="connsiteX5" fmla="*/ 64710 w 488194"/>
              <a:gd name="connsiteY5" fmla="*/ 272803 h 488194"/>
              <a:gd name="connsiteX6" fmla="*/ 423484 w 488194"/>
              <a:gd name="connsiteY6" fmla="*/ 272803 h 488194"/>
              <a:gd name="connsiteX7" fmla="*/ 423484 w 488194"/>
              <a:gd name="connsiteY7" fmla="*/ 387626 h 488194"/>
              <a:gd name="connsiteX8" fmla="*/ 64710 w 488194"/>
              <a:gd name="connsiteY8" fmla="*/ 387626 h 488194"/>
              <a:gd name="connsiteX9" fmla="*/ 64710 w 488194"/>
              <a:gd name="connsiteY9" fmla="*/ 272803 h 48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194" h="488194">
                <a:moveTo>
                  <a:pt x="64710" y="100568"/>
                </a:moveTo>
                <a:lnTo>
                  <a:pt x="423484" y="100568"/>
                </a:lnTo>
                <a:lnTo>
                  <a:pt x="423484" y="215391"/>
                </a:lnTo>
                <a:lnTo>
                  <a:pt x="64710" y="215391"/>
                </a:lnTo>
                <a:lnTo>
                  <a:pt x="64710" y="100568"/>
                </a:lnTo>
                <a:close/>
                <a:moveTo>
                  <a:pt x="64710" y="272803"/>
                </a:moveTo>
                <a:lnTo>
                  <a:pt x="423484" y="272803"/>
                </a:lnTo>
                <a:lnTo>
                  <a:pt x="423484" y="387626"/>
                </a:lnTo>
                <a:lnTo>
                  <a:pt x="64710" y="387626"/>
                </a:lnTo>
                <a:lnTo>
                  <a:pt x="64710" y="272803"/>
                </a:lnTo>
                <a:close/>
              </a:path>
            </a:pathLst>
          </a:custGeom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33" tIns="75426" rIns="48533" bIns="75426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750" dirty="0"/>
          </a:p>
        </p:txBody>
      </p:sp>
      <p:sp>
        <p:nvSpPr>
          <p:cNvPr id="26" name="Forma libre 25"/>
          <p:cNvSpPr/>
          <p:nvPr/>
        </p:nvSpPr>
        <p:spPr>
          <a:xfrm>
            <a:off x="9686096" y="3274995"/>
            <a:ext cx="816035" cy="834638"/>
          </a:xfrm>
          <a:custGeom>
            <a:avLst/>
            <a:gdLst>
              <a:gd name="connsiteX0" fmla="*/ 0 w 841715"/>
              <a:gd name="connsiteY0" fmla="*/ 420858 h 841715"/>
              <a:gd name="connsiteX1" fmla="*/ 420858 w 841715"/>
              <a:gd name="connsiteY1" fmla="*/ 0 h 841715"/>
              <a:gd name="connsiteX2" fmla="*/ 841716 w 841715"/>
              <a:gd name="connsiteY2" fmla="*/ 420858 h 841715"/>
              <a:gd name="connsiteX3" fmla="*/ 420858 w 841715"/>
              <a:gd name="connsiteY3" fmla="*/ 841716 h 841715"/>
              <a:gd name="connsiteX4" fmla="*/ 0 w 841715"/>
              <a:gd name="connsiteY4" fmla="*/ 420858 h 84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715" h="841715">
                <a:moveTo>
                  <a:pt x="0" y="420858"/>
                </a:moveTo>
                <a:cubicBezTo>
                  <a:pt x="0" y="188425"/>
                  <a:pt x="188425" y="0"/>
                  <a:pt x="420858" y="0"/>
                </a:cubicBezTo>
                <a:cubicBezTo>
                  <a:pt x="653291" y="0"/>
                  <a:pt x="841716" y="188425"/>
                  <a:pt x="841716" y="420858"/>
                </a:cubicBezTo>
                <a:cubicBezTo>
                  <a:pt x="841716" y="653291"/>
                  <a:pt x="653291" y="841716"/>
                  <a:pt x="420858" y="841716"/>
                </a:cubicBezTo>
                <a:cubicBezTo>
                  <a:pt x="188425" y="841716"/>
                  <a:pt x="0" y="653291"/>
                  <a:pt x="0" y="42085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823699"/>
              <a:satOff val="-89940"/>
              <a:lumOff val="44206"/>
              <a:alphaOff val="0"/>
            </a:schemeClr>
          </a:fillRef>
          <a:effectRef idx="0">
            <a:schemeClr val="accent2">
              <a:shade val="80000"/>
              <a:hueOff val="823699"/>
              <a:satOff val="-89940"/>
              <a:lumOff val="442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927" tIns="102927" rIns="102927" bIns="102927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50" dirty="0"/>
              <a:t>Sanción</a:t>
            </a:r>
          </a:p>
        </p:txBody>
      </p:sp>
      <p:sp>
        <p:nvSpPr>
          <p:cNvPr id="15" name="Forma libre 14"/>
          <p:cNvSpPr/>
          <p:nvPr/>
        </p:nvSpPr>
        <p:spPr>
          <a:xfrm>
            <a:off x="8390965" y="2380131"/>
            <a:ext cx="815227" cy="833813"/>
          </a:xfrm>
          <a:custGeom>
            <a:avLst/>
            <a:gdLst>
              <a:gd name="connsiteX0" fmla="*/ 0 w 840882"/>
              <a:gd name="connsiteY0" fmla="*/ 420441 h 840882"/>
              <a:gd name="connsiteX1" fmla="*/ 420441 w 840882"/>
              <a:gd name="connsiteY1" fmla="*/ 0 h 840882"/>
              <a:gd name="connsiteX2" fmla="*/ 840882 w 840882"/>
              <a:gd name="connsiteY2" fmla="*/ 420441 h 840882"/>
              <a:gd name="connsiteX3" fmla="*/ 420441 w 840882"/>
              <a:gd name="connsiteY3" fmla="*/ 840882 h 840882"/>
              <a:gd name="connsiteX4" fmla="*/ 0 w 840882"/>
              <a:gd name="connsiteY4" fmla="*/ 420441 h 84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882" h="840882">
                <a:moveTo>
                  <a:pt x="0" y="420441"/>
                </a:moveTo>
                <a:cubicBezTo>
                  <a:pt x="0" y="188238"/>
                  <a:pt x="188238" y="0"/>
                  <a:pt x="420441" y="0"/>
                </a:cubicBezTo>
                <a:cubicBezTo>
                  <a:pt x="652644" y="0"/>
                  <a:pt x="840882" y="188238"/>
                  <a:pt x="840882" y="420441"/>
                </a:cubicBezTo>
                <a:cubicBezTo>
                  <a:pt x="840882" y="652644"/>
                  <a:pt x="652644" y="840882"/>
                  <a:pt x="420441" y="840882"/>
                </a:cubicBezTo>
                <a:cubicBezTo>
                  <a:pt x="188238" y="840882"/>
                  <a:pt x="0" y="652644"/>
                  <a:pt x="0" y="42044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36" tIns="102836" rIns="102836" bIns="102836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/>
              <a:t>Sí </a:t>
            </a:r>
          </a:p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/>
              <a:t>Cumple</a:t>
            </a:r>
          </a:p>
        </p:txBody>
      </p:sp>
      <p:sp>
        <p:nvSpPr>
          <p:cNvPr id="16" name="Forma libre 15"/>
          <p:cNvSpPr/>
          <p:nvPr/>
        </p:nvSpPr>
        <p:spPr>
          <a:xfrm>
            <a:off x="9150831" y="2597897"/>
            <a:ext cx="472831" cy="483610"/>
          </a:xfrm>
          <a:custGeom>
            <a:avLst/>
            <a:gdLst>
              <a:gd name="connsiteX0" fmla="*/ 64646 w 487711"/>
              <a:gd name="connsiteY0" fmla="*/ 186501 h 487711"/>
              <a:gd name="connsiteX1" fmla="*/ 186501 w 487711"/>
              <a:gd name="connsiteY1" fmla="*/ 186501 h 487711"/>
              <a:gd name="connsiteX2" fmla="*/ 186501 w 487711"/>
              <a:gd name="connsiteY2" fmla="*/ 64646 h 487711"/>
              <a:gd name="connsiteX3" fmla="*/ 301210 w 487711"/>
              <a:gd name="connsiteY3" fmla="*/ 64646 h 487711"/>
              <a:gd name="connsiteX4" fmla="*/ 301210 w 487711"/>
              <a:gd name="connsiteY4" fmla="*/ 186501 h 487711"/>
              <a:gd name="connsiteX5" fmla="*/ 423065 w 487711"/>
              <a:gd name="connsiteY5" fmla="*/ 186501 h 487711"/>
              <a:gd name="connsiteX6" fmla="*/ 423065 w 487711"/>
              <a:gd name="connsiteY6" fmla="*/ 301210 h 487711"/>
              <a:gd name="connsiteX7" fmla="*/ 301210 w 487711"/>
              <a:gd name="connsiteY7" fmla="*/ 301210 h 487711"/>
              <a:gd name="connsiteX8" fmla="*/ 301210 w 487711"/>
              <a:gd name="connsiteY8" fmla="*/ 423065 h 487711"/>
              <a:gd name="connsiteX9" fmla="*/ 186501 w 487711"/>
              <a:gd name="connsiteY9" fmla="*/ 423065 h 487711"/>
              <a:gd name="connsiteX10" fmla="*/ 186501 w 487711"/>
              <a:gd name="connsiteY10" fmla="*/ 301210 h 487711"/>
              <a:gd name="connsiteX11" fmla="*/ 64646 w 487711"/>
              <a:gd name="connsiteY11" fmla="*/ 301210 h 487711"/>
              <a:gd name="connsiteX12" fmla="*/ 64646 w 487711"/>
              <a:gd name="connsiteY12" fmla="*/ 186501 h 48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7711" h="487711">
                <a:moveTo>
                  <a:pt x="64646" y="186501"/>
                </a:moveTo>
                <a:lnTo>
                  <a:pt x="186501" y="186501"/>
                </a:lnTo>
                <a:lnTo>
                  <a:pt x="186501" y="64646"/>
                </a:lnTo>
                <a:lnTo>
                  <a:pt x="301210" y="64646"/>
                </a:lnTo>
                <a:lnTo>
                  <a:pt x="301210" y="186501"/>
                </a:lnTo>
                <a:lnTo>
                  <a:pt x="423065" y="186501"/>
                </a:lnTo>
                <a:lnTo>
                  <a:pt x="423065" y="301210"/>
                </a:lnTo>
                <a:lnTo>
                  <a:pt x="301210" y="301210"/>
                </a:lnTo>
                <a:lnTo>
                  <a:pt x="301210" y="423065"/>
                </a:lnTo>
                <a:lnTo>
                  <a:pt x="186501" y="423065"/>
                </a:lnTo>
                <a:lnTo>
                  <a:pt x="186501" y="301210"/>
                </a:lnTo>
                <a:lnTo>
                  <a:pt x="64646" y="301210"/>
                </a:lnTo>
                <a:lnTo>
                  <a:pt x="64646" y="186501"/>
                </a:lnTo>
                <a:close/>
              </a:path>
            </a:pathLst>
          </a:custGeom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485" tIns="139876" rIns="48485" bIns="139876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750" dirty="0"/>
          </a:p>
        </p:txBody>
      </p:sp>
      <p:sp>
        <p:nvSpPr>
          <p:cNvPr id="17" name="Forma libre 16"/>
          <p:cNvSpPr/>
          <p:nvPr/>
        </p:nvSpPr>
        <p:spPr>
          <a:xfrm>
            <a:off x="9665116" y="2380131"/>
            <a:ext cx="998402" cy="833813"/>
          </a:xfrm>
          <a:custGeom>
            <a:avLst/>
            <a:gdLst>
              <a:gd name="connsiteX0" fmla="*/ 0 w 840882"/>
              <a:gd name="connsiteY0" fmla="*/ 420441 h 840882"/>
              <a:gd name="connsiteX1" fmla="*/ 420441 w 840882"/>
              <a:gd name="connsiteY1" fmla="*/ 0 h 840882"/>
              <a:gd name="connsiteX2" fmla="*/ 840882 w 840882"/>
              <a:gd name="connsiteY2" fmla="*/ 420441 h 840882"/>
              <a:gd name="connsiteX3" fmla="*/ 420441 w 840882"/>
              <a:gd name="connsiteY3" fmla="*/ 840882 h 840882"/>
              <a:gd name="connsiteX4" fmla="*/ 0 w 840882"/>
              <a:gd name="connsiteY4" fmla="*/ 420441 h 84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882" h="840882">
                <a:moveTo>
                  <a:pt x="0" y="420441"/>
                </a:moveTo>
                <a:cubicBezTo>
                  <a:pt x="0" y="188238"/>
                  <a:pt x="188238" y="0"/>
                  <a:pt x="420441" y="0"/>
                </a:cubicBezTo>
                <a:cubicBezTo>
                  <a:pt x="652644" y="0"/>
                  <a:pt x="840882" y="188238"/>
                  <a:pt x="840882" y="420441"/>
                </a:cubicBezTo>
                <a:cubicBezTo>
                  <a:pt x="840882" y="652644"/>
                  <a:pt x="652644" y="840882"/>
                  <a:pt x="420441" y="840882"/>
                </a:cubicBezTo>
                <a:cubicBezTo>
                  <a:pt x="188238" y="840882"/>
                  <a:pt x="0" y="652644"/>
                  <a:pt x="0" y="42044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411850"/>
              <a:satOff val="-44970"/>
              <a:lumOff val="22103"/>
              <a:alphaOff val="0"/>
            </a:schemeClr>
          </a:fillRef>
          <a:effectRef idx="0">
            <a:schemeClr val="accent2">
              <a:shade val="80000"/>
              <a:hueOff val="411850"/>
              <a:satOff val="-44970"/>
              <a:lumOff val="221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36" tIns="102836" rIns="102836" bIns="102836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/>
              <a:t>Regularización</a:t>
            </a:r>
          </a:p>
        </p:txBody>
      </p:sp>
      <p:sp>
        <p:nvSpPr>
          <p:cNvPr id="18" name="Forma libre 17"/>
          <p:cNvSpPr/>
          <p:nvPr/>
        </p:nvSpPr>
        <p:spPr>
          <a:xfrm>
            <a:off x="10760681" y="2597897"/>
            <a:ext cx="472831" cy="483610"/>
          </a:xfrm>
          <a:custGeom>
            <a:avLst/>
            <a:gdLst>
              <a:gd name="connsiteX0" fmla="*/ 64646 w 487711"/>
              <a:gd name="connsiteY0" fmla="*/ 100468 h 487711"/>
              <a:gd name="connsiteX1" fmla="*/ 423065 w 487711"/>
              <a:gd name="connsiteY1" fmla="*/ 100468 h 487711"/>
              <a:gd name="connsiteX2" fmla="*/ 423065 w 487711"/>
              <a:gd name="connsiteY2" fmla="*/ 215178 h 487711"/>
              <a:gd name="connsiteX3" fmla="*/ 64646 w 487711"/>
              <a:gd name="connsiteY3" fmla="*/ 215178 h 487711"/>
              <a:gd name="connsiteX4" fmla="*/ 64646 w 487711"/>
              <a:gd name="connsiteY4" fmla="*/ 100468 h 487711"/>
              <a:gd name="connsiteX5" fmla="*/ 64646 w 487711"/>
              <a:gd name="connsiteY5" fmla="*/ 272533 h 487711"/>
              <a:gd name="connsiteX6" fmla="*/ 423065 w 487711"/>
              <a:gd name="connsiteY6" fmla="*/ 272533 h 487711"/>
              <a:gd name="connsiteX7" fmla="*/ 423065 w 487711"/>
              <a:gd name="connsiteY7" fmla="*/ 387243 h 487711"/>
              <a:gd name="connsiteX8" fmla="*/ 64646 w 487711"/>
              <a:gd name="connsiteY8" fmla="*/ 387243 h 487711"/>
              <a:gd name="connsiteX9" fmla="*/ 64646 w 487711"/>
              <a:gd name="connsiteY9" fmla="*/ 272533 h 48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7711" h="487711">
                <a:moveTo>
                  <a:pt x="64646" y="100468"/>
                </a:moveTo>
                <a:lnTo>
                  <a:pt x="423065" y="100468"/>
                </a:lnTo>
                <a:lnTo>
                  <a:pt x="423065" y="215178"/>
                </a:lnTo>
                <a:lnTo>
                  <a:pt x="64646" y="215178"/>
                </a:lnTo>
                <a:lnTo>
                  <a:pt x="64646" y="100468"/>
                </a:lnTo>
                <a:close/>
                <a:moveTo>
                  <a:pt x="64646" y="272533"/>
                </a:moveTo>
                <a:lnTo>
                  <a:pt x="423065" y="272533"/>
                </a:lnTo>
                <a:lnTo>
                  <a:pt x="423065" y="387243"/>
                </a:lnTo>
                <a:lnTo>
                  <a:pt x="64646" y="387243"/>
                </a:lnTo>
                <a:lnTo>
                  <a:pt x="64646" y="272533"/>
                </a:lnTo>
                <a:close/>
              </a:path>
            </a:pathLst>
          </a:custGeom>
        </p:spPr>
        <p:style>
          <a:lnRef idx="0">
            <a:schemeClr val="accent2">
              <a:shade val="90000"/>
              <a:hueOff val="837021"/>
              <a:satOff val="-89940"/>
              <a:lumOff val="43164"/>
              <a:alphaOff val="0"/>
            </a:schemeClr>
          </a:lnRef>
          <a:fillRef idx="1">
            <a:schemeClr val="accent2">
              <a:shade val="90000"/>
              <a:hueOff val="837021"/>
              <a:satOff val="-89940"/>
              <a:lumOff val="43164"/>
              <a:alphaOff val="0"/>
            </a:schemeClr>
          </a:fillRef>
          <a:effectRef idx="0">
            <a:schemeClr val="accent2">
              <a:shade val="90000"/>
              <a:hueOff val="837021"/>
              <a:satOff val="-89940"/>
              <a:lumOff val="4316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485" tIns="75351" rIns="48485" bIns="75351" numCol="1" spcCol="1270" anchor="ctr" anchorCtr="0">
            <a:noAutofit/>
          </a:bodyPr>
          <a:lstStyle/>
          <a:p>
            <a:pPr algn="ctr" defTabSz="2333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525" dirty="0"/>
          </a:p>
        </p:txBody>
      </p:sp>
      <p:sp>
        <p:nvSpPr>
          <p:cNvPr id="22" name="Forma libre 21"/>
          <p:cNvSpPr/>
          <p:nvPr/>
        </p:nvSpPr>
        <p:spPr>
          <a:xfrm>
            <a:off x="11113604" y="2380131"/>
            <a:ext cx="815227" cy="833813"/>
          </a:xfrm>
          <a:custGeom>
            <a:avLst/>
            <a:gdLst>
              <a:gd name="connsiteX0" fmla="*/ 0 w 840882"/>
              <a:gd name="connsiteY0" fmla="*/ 420441 h 840882"/>
              <a:gd name="connsiteX1" fmla="*/ 420441 w 840882"/>
              <a:gd name="connsiteY1" fmla="*/ 0 h 840882"/>
              <a:gd name="connsiteX2" fmla="*/ 840882 w 840882"/>
              <a:gd name="connsiteY2" fmla="*/ 420441 h 840882"/>
              <a:gd name="connsiteX3" fmla="*/ 420441 w 840882"/>
              <a:gd name="connsiteY3" fmla="*/ 840882 h 840882"/>
              <a:gd name="connsiteX4" fmla="*/ 0 w 840882"/>
              <a:gd name="connsiteY4" fmla="*/ 420441 h 84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882" h="840882">
                <a:moveTo>
                  <a:pt x="0" y="420441"/>
                </a:moveTo>
                <a:cubicBezTo>
                  <a:pt x="0" y="188238"/>
                  <a:pt x="188238" y="0"/>
                  <a:pt x="420441" y="0"/>
                </a:cubicBezTo>
                <a:cubicBezTo>
                  <a:pt x="652644" y="0"/>
                  <a:pt x="840882" y="188238"/>
                  <a:pt x="840882" y="420441"/>
                </a:cubicBezTo>
                <a:cubicBezTo>
                  <a:pt x="840882" y="652644"/>
                  <a:pt x="652644" y="840882"/>
                  <a:pt x="420441" y="840882"/>
                </a:cubicBezTo>
                <a:cubicBezTo>
                  <a:pt x="188238" y="840882"/>
                  <a:pt x="0" y="652644"/>
                  <a:pt x="0" y="42044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823699"/>
              <a:satOff val="-89940"/>
              <a:lumOff val="44206"/>
              <a:alphaOff val="0"/>
            </a:schemeClr>
          </a:fillRef>
          <a:effectRef idx="0">
            <a:schemeClr val="accent2">
              <a:shade val="80000"/>
              <a:hueOff val="823699"/>
              <a:satOff val="-89940"/>
              <a:lumOff val="442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931" tIns="100931" rIns="100931" bIns="100931" numCol="1" spcCol="1270" anchor="ctr" anchorCtr="0">
            <a:noAutofit/>
          </a:bodyPr>
          <a:lstStyle/>
          <a:p>
            <a:pPr algn="ctr" defTabSz="3000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/>
              <a:t>Cierre de</a:t>
            </a:r>
          </a:p>
          <a:p>
            <a:pPr algn="ctr" defTabSz="3000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/>
              <a:t>Expediente</a:t>
            </a:r>
            <a:endParaRPr lang="es-MX" sz="675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A763332F-6129-4D47-A633-DEEC809EAB05}"/>
              </a:ext>
            </a:extLst>
          </p:cNvPr>
          <p:cNvGrpSpPr/>
          <p:nvPr/>
        </p:nvGrpSpPr>
        <p:grpSpPr>
          <a:xfrm>
            <a:off x="824456" y="1818179"/>
            <a:ext cx="7274791" cy="4242907"/>
            <a:chOff x="824456" y="2073672"/>
            <a:chExt cx="7274791" cy="4242907"/>
          </a:xfrm>
        </p:grpSpPr>
        <p:sp>
          <p:nvSpPr>
            <p:cNvPr id="30" name="Rectángulo 29"/>
            <p:cNvSpPr/>
            <p:nvPr/>
          </p:nvSpPr>
          <p:spPr>
            <a:xfrm>
              <a:off x="1627521" y="2504621"/>
              <a:ext cx="3870554" cy="112251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ctángulo redondeado 41"/>
            <p:cNvSpPr/>
            <p:nvPr/>
          </p:nvSpPr>
          <p:spPr>
            <a:xfrm>
              <a:off x="2424663" y="5717980"/>
              <a:ext cx="3988895" cy="598599"/>
            </a:xfrm>
            <a:prstGeom prst="roundRect">
              <a:avLst/>
            </a:prstGeom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500" b="1" dirty="0">
                  <a:solidFill>
                    <a:schemeClr val="tx2"/>
                  </a:solidFill>
                </a:rPr>
                <a:t>IMPULSAR LA CULTURA DE CUMPLIMIENTO</a:t>
              </a:r>
            </a:p>
          </p:txBody>
        </p:sp>
        <p:graphicFrame>
          <p:nvGraphicFramePr>
            <p:cNvPr id="31" name="Diagrama 30"/>
            <p:cNvGraphicFramePr/>
            <p:nvPr>
              <p:extLst>
                <p:ext uri="{D42A27DB-BD31-4B8C-83A1-F6EECF244321}">
                  <p14:modId xmlns:p14="http://schemas.microsoft.com/office/powerpoint/2010/main" val="1125085436"/>
                </p:ext>
              </p:extLst>
            </p:nvPr>
          </p:nvGraphicFramePr>
          <p:xfrm>
            <a:off x="824456" y="2073672"/>
            <a:ext cx="7274791" cy="37253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xmlns="" id="{CB01A924-79AE-40EE-82AE-F1F904A5B477}"/>
              </a:ext>
            </a:extLst>
          </p:cNvPr>
          <p:cNvSpPr/>
          <p:nvPr/>
        </p:nvSpPr>
        <p:spPr>
          <a:xfrm>
            <a:off x="3311859" y="707468"/>
            <a:ext cx="5568282" cy="737714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Rectángulo: esquinas redondeadas 4">
            <a:extLst>
              <a:ext uri="{FF2B5EF4-FFF2-40B4-BE49-F238E27FC236}">
                <a16:creationId xmlns:a16="http://schemas.microsoft.com/office/drawing/2014/main" xmlns="" id="{11BF77DD-AEBE-446C-B7F3-41D8CF4A2A6F}"/>
              </a:ext>
            </a:extLst>
          </p:cNvPr>
          <p:cNvSpPr txBox="1"/>
          <p:nvPr/>
        </p:nvSpPr>
        <p:spPr>
          <a:xfrm>
            <a:off x="3333466" y="729075"/>
            <a:ext cx="5525068" cy="694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2800" b="1" kern="1200" dirty="0"/>
              <a:t>Inspección</a:t>
            </a:r>
          </a:p>
        </p:txBody>
      </p:sp>
    </p:spTree>
    <p:extLst>
      <p:ext uri="{BB962C8B-B14F-4D97-AF65-F5344CB8AC3E}">
        <p14:creationId xmlns:p14="http://schemas.microsoft.com/office/powerpoint/2010/main" val="97809667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Diagrama 96"/>
          <p:cNvGraphicFramePr/>
          <p:nvPr>
            <p:extLst/>
          </p:nvPr>
        </p:nvGraphicFramePr>
        <p:xfrm>
          <a:off x="-455779" y="1882887"/>
          <a:ext cx="8568018" cy="210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8" name="Imagen 9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b="8242"/>
          <a:stretch/>
        </p:blipFill>
        <p:spPr>
          <a:xfrm>
            <a:off x="9645802" y="992025"/>
            <a:ext cx="2164613" cy="1308190"/>
          </a:xfrm>
          <a:prstGeom prst="rect">
            <a:avLst/>
          </a:prstGeom>
        </p:spPr>
      </p:pic>
      <p:sp>
        <p:nvSpPr>
          <p:cNvPr id="87" name="CuadroTexto 86"/>
          <p:cNvSpPr txBox="1"/>
          <p:nvPr/>
        </p:nvSpPr>
        <p:spPr>
          <a:xfrm>
            <a:off x="5732169" y="2300215"/>
            <a:ext cx="328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Seguridad Industrial</a:t>
            </a:r>
          </a:p>
        </p:txBody>
      </p:sp>
      <p:sp>
        <p:nvSpPr>
          <p:cNvPr id="89" name="Rectángulo 88"/>
          <p:cNvSpPr/>
          <p:nvPr/>
        </p:nvSpPr>
        <p:spPr>
          <a:xfrm>
            <a:off x="5732686" y="2716991"/>
            <a:ext cx="328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Seguridad Operativa</a:t>
            </a:r>
          </a:p>
        </p:txBody>
      </p:sp>
      <p:sp>
        <p:nvSpPr>
          <p:cNvPr id="100" name="CuadroTexto 99"/>
          <p:cNvSpPr txBox="1"/>
          <p:nvPr/>
        </p:nvSpPr>
        <p:spPr>
          <a:xfrm>
            <a:off x="5629330" y="4011220"/>
            <a:ext cx="328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3"/>
                </a:solidFill>
              </a:rPr>
              <a:t>Impacto Ambiental</a:t>
            </a:r>
          </a:p>
        </p:txBody>
      </p:sp>
      <p:sp>
        <p:nvSpPr>
          <p:cNvPr id="101" name="CuadroTexto 100"/>
          <p:cNvSpPr txBox="1"/>
          <p:nvPr/>
        </p:nvSpPr>
        <p:spPr>
          <a:xfrm>
            <a:off x="5629330" y="4465773"/>
            <a:ext cx="328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3"/>
                </a:solidFill>
              </a:rPr>
              <a:t>Forestal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642209" y="4844771"/>
            <a:ext cx="328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3"/>
                </a:solidFill>
              </a:rPr>
              <a:t>Vida Silvestre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642209" y="5203101"/>
            <a:ext cx="328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3"/>
                </a:solidFill>
              </a:rPr>
              <a:t>Residuos Peligrosos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714386" y="3785934"/>
            <a:ext cx="1391343" cy="58477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chemeClr val="tx2"/>
                </a:solidFill>
                <a:latin typeface="Calibri Light" panose="020F0302020204030204" pitchFamily="34" charset="0"/>
              </a:rPr>
              <a:t>LGEEPA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9694199" y="4504074"/>
            <a:ext cx="1367297" cy="58477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chemeClr val="tx2"/>
                </a:solidFill>
                <a:latin typeface="Calibri Light" panose="020F0302020204030204" pitchFamily="34" charset="0"/>
              </a:rPr>
              <a:t>LGPGIR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286764" y="4456239"/>
            <a:ext cx="5276304" cy="1906860"/>
            <a:chOff x="353024" y="4456239"/>
            <a:chExt cx="5276304" cy="1906860"/>
          </a:xfrm>
        </p:grpSpPr>
        <p:grpSp>
          <p:nvGrpSpPr>
            <p:cNvPr id="18" name="Grupo 17"/>
            <p:cNvGrpSpPr/>
            <p:nvPr/>
          </p:nvGrpSpPr>
          <p:grpSpPr>
            <a:xfrm>
              <a:off x="2345184" y="4456239"/>
              <a:ext cx="3284144" cy="1906860"/>
              <a:chOff x="2492247" y="2596698"/>
              <a:chExt cx="3284144" cy="1906860"/>
            </a:xfrm>
          </p:grpSpPr>
          <p:sp>
            <p:nvSpPr>
              <p:cNvPr id="22" name="Flecha derecha 21"/>
              <p:cNvSpPr/>
              <p:nvPr/>
            </p:nvSpPr>
            <p:spPr>
              <a:xfrm>
                <a:off x="2492247" y="2596698"/>
                <a:ext cx="3284144" cy="1906860"/>
              </a:xfrm>
              <a:prstGeom prst="rightArrow">
                <a:avLst>
                  <a:gd name="adj1" fmla="val 75000"/>
                  <a:gd name="adj2" fmla="val 50000"/>
                </a:avLst>
              </a:prstGeom>
            </p:spPr>
            <p:style>
              <a:ln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Flecha derecha 4"/>
              <p:cNvSpPr/>
              <p:nvPr/>
            </p:nvSpPr>
            <p:spPr>
              <a:xfrm>
                <a:off x="2492247" y="2835056"/>
                <a:ext cx="2569072" cy="14301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MX" sz="1600" kern="1200" dirty="0"/>
                  <a:t>Quejas y denuncias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MX" sz="1600" dirty="0"/>
                  <a:t>Materia Ambiental</a:t>
                </a:r>
                <a:endParaRPr lang="es-MX" sz="1600" kern="1200" dirty="0"/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MX" sz="1600" kern="1200" dirty="0"/>
                  <a:t>Incidentes o accidentes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MX" sz="1600" kern="1200" dirty="0"/>
                  <a:t>Contingencias Ambientales</a:t>
                </a:r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353024" y="4534069"/>
              <a:ext cx="1992142" cy="1751200"/>
              <a:chOff x="500087" y="2674528"/>
              <a:chExt cx="1992142" cy="1751200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500087" y="2674528"/>
                <a:ext cx="1992142" cy="175120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ectángulo 20"/>
              <p:cNvSpPr/>
              <p:nvPr/>
            </p:nvSpPr>
            <p:spPr>
              <a:xfrm>
                <a:off x="585574" y="2760015"/>
                <a:ext cx="1821168" cy="15802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34290" rIns="68580" bIns="3429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800" kern="1200" dirty="0"/>
                  <a:t>Visitas No Programadas</a:t>
                </a:r>
              </a:p>
            </p:txBody>
          </p:sp>
        </p:grpSp>
      </p:grpSp>
      <p:sp>
        <p:nvSpPr>
          <p:cNvPr id="24" name="CuadroTexto 23"/>
          <p:cNvSpPr txBox="1"/>
          <p:nvPr/>
        </p:nvSpPr>
        <p:spPr>
          <a:xfrm>
            <a:off x="5642209" y="5575356"/>
            <a:ext cx="328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3"/>
                </a:solidFill>
              </a:rPr>
              <a:t>Seguridad Industrial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5638895" y="5956176"/>
            <a:ext cx="328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3"/>
                </a:solidFill>
              </a:rPr>
              <a:t>Seguridad Operativa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9682175" y="5932386"/>
            <a:ext cx="1391343" cy="58477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tx2"/>
                </a:solidFill>
                <a:latin typeface="Calibri Light" panose="020F0302020204030204" pitchFamily="34" charset="0"/>
              </a:rPr>
              <a:t>DACG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9714386" y="2397793"/>
            <a:ext cx="1391344" cy="58477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tx2"/>
                </a:solidFill>
                <a:latin typeface="Calibri Light" panose="020F0302020204030204" pitchFamily="34" charset="0"/>
              </a:rPr>
              <a:t>LH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9714387" y="3070108"/>
            <a:ext cx="1391343" cy="58477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tx2"/>
                </a:solidFill>
                <a:latin typeface="Calibri Light" panose="020F0302020204030204" pitchFamily="34" charset="0"/>
              </a:rPr>
              <a:t>LASEA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9694199" y="5227339"/>
            <a:ext cx="1391343" cy="58477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tx2"/>
                </a:solidFill>
                <a:latin typeface="Calibri Light" panose="020F0302020204030204" pitchFamily="34" charset="0"/>
              </a:rPr>
              <a:t>NOM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732686" y="3127413"/>
            <a:ext cx="3434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Protección Ambiental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xmlns="" id="{9317A14E-964A-4C80-B1E3-328D5C74D169}"/>
              </a:ext>
            </a:extLst>
          </p:cNvPr>
          <p:cNvGrpSpPr/>
          <p:nvPr/>
        </p:nvGrpSpPr>
        <p:grpSpPr>
          <a:xfrm>
            <a:off x="3920996" y="649098"/>
            <a:ext cx="4035583" cy="852969"/>
            <a:chOff x="4365864" y="0"/>
            <a:chExt cx="4035583" cy="852969"/>
          </a:xfrm>
        </p:grpSpPr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xmlns="" id="{1D1E6A66-9CED-4EDB-8E10-C30552CF0336}"/>
                </a:ext>
              </a:extLst>
            </p:cNvPr>
            <p:cNvSpPr/>
            <p:nvPr/>
          </p:nvSpPr>
          <p:spPr>
            <a:xfrm>
              <a:off x="4365864" y="0"/>
              <a:ext cx="4035583" cy="85296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ángulo: esquinas redondeadas 4">
              <a:extLst>
                <a:ext uri="{FF2B5EF4-FFF2-40B4-BE49-F238E27FC236}">
                  <a16:creationId xmlns:a16="http://schemas.microsoft.com/office/drawing/2014/main" xmlns="" id="{68EFF22A-1FAB-4A45-A0E9-67D812FA96F0}"/>
                </a:ext>
              </a:extLst>
            </p:cNvPr>
            <p:cNvSpPr txBox="1"/>
            <p:nvPr/>
          </p:nvSpPr>
          <p:spPr>
            <a:xfrm>
              <a:off x="4390847" y="24983"/>
              <a:ext cx="3985617" cy="803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800" b="1" kern="1200" dirty="0"/>
                <a:t>Programa de Inspección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5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281064" y="467515"/>
            <a:ext cx="104566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r>
              <a:rPr lang="es-MX" sz="20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TIPOS DE MEDIDAS</a:t>
            </a:r>
            <a:endParaRPr lang="es-MX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Marcador de contenido 4"/>
          <p:cNvGraphicFramePr>
            <a:graphicFrameLocks/>
          </p:cNvGraphicFramePr>
          <p:nvPr>
            <p:extLst/>
          </p:nvPr>
        </p:nvGraphicFramePr>
        <p:xfrm>
          <a:off x="2304648" y="1448304"/>
          <a:ext cx="8272367" cy="305108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36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36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0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TIPO</a:t>
                      </a:r>
                      <a:r>
                        <a:rPr lang="es-MX" sz="1600" baseline="0" dirty="0"/>
                        <a:t> DE MEDIDA</a:t>
                      </a:r>
                      <a:endParaRPr lang="es-MX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IMPACTO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0668">
                <a:tc>
                  <a:txBody>
                    <a:bodyPr/>
                    <a:lstStyle/>
                    <a:p>
                      <a:pPr algn="ctr"/>
                      <a:r>
                        <a:rPr lang="es-MX" sz="1500" baseline="0" dirty="0">
                          <a:solidFill>
                            <a:schemeClr val="accent3"/>
                          </a:solidFill>
                        </a:rPr>
                        <a:t>CORRECTIVA</a:t>
                      </a:r>
                    </a:p>
                    <a:p>
                      <a:pPr algn="ctr"/>
                      <a:r>
                        <a:rPr lang="es-MX" sz="1500" baseline="0" dirty="0">
                          <a:solidFill>
                            <a:schemeClr val="accent3"/>
                          </a:solidFill>
                        </a:rPr>
                        <a:t>30 días</a:t>
                      </a:r>
                    </a:p>
                    <a:p>
                      <a:pPr algn="ctr"/>
                      <a:r>
                        <a:rPr lang="es-MX" sz="1500" baseline="0" dirty="0">
                          <a:solidFill>
                            <a:schemeClr val="accent3"/>
                          </a:solidFill>
                        </a:rPr>
                        <a:t>Cierre</a:t>
                      </a:r>
                      <a:endParaRPr lang="es-MX" sz="15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dirty="0">
                          <a:solidFill>
                            <a:schemeClr val="accent3"/>
                          </a:solidFill>
                        </a:rPr>
                        <a:t>Subsanar alguna irregularidad técnica y/o</a:t>
                      </a:r>
                      <a:r>
                        <a:rPr lang="es-MX" sz="1500" baseline="0" dirty="0">
                          <a:solidFill>
                            <a:schemeClr val="accent3"/>
                          </a:solidFill>
                        </a:rPr>
                        <a:t> documental, que no represente una situación crítica.</a:t>
                      </a:r>
                      <a:endParaRPr lang="es-MX" sz="1500" dirty="0">
                        <a:solidFill>
                          <a:schemeClr val="accent3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algn="ctr"/>
                      <a:r>
                        <a:rPr lang="es-MX" sz="1500" baseline="0" dirty="0">
                          <a:solidFill>
                            <a:schemeClr val="accent2"/>
                          </a:solidFill>
                        </a:rPr>
                        <a:t>URGENTE APLICACIÓN</a:t>
                      </a:r>
                    </a:p>
                    <a:p>
                      <a:pPr algn="ctr"/>
                      <a:endParaRPr lang="es-MX" sz="1500" baseline="0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s-MX" sz="1500" baseline="0" dirty="0">
                          <a:solidFill>
                            <a:schemeClr val="accent2"/>
                          </a:solidFill>
                        </a:rPr>
                        <a:t>Cierre</a:t>
                      </a:r>
                      <a:endParaRPr lang="es-MX" sz="15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dirty="0">
                          <a:solidFill>
                            <a:schemeClr val="accent2"/>
                          </a:solidFill>
                        </a:rPr>
                        <a:t>N</a:t>
                      </a:r>
                      <a:r>
                        <a:rPr lang="es-MX" sz="1500" baseline="0" dirty="0">
                          <a:solidFill>
                            <a:schemeClr val="accent2"/>
                          </a:solidFill>
                        </a:rPr>
                        <a:t>o implican riesgos críticos de seguridad industrial u operativa, ni desequilibrio ecológico inminente. </a:t>
                      </a:r>
                    </a:p>
                    <a:p>
                      <a:pPr algn="just"/>
                      <a:r>
                        <a:rPr lang="es-MX" sz="1500" dirty="0">
                          <a:solidFill>
                            <a:schemeClr val="accent2"/>
                          </a:solidFill>
                        </a:rPr>
                        <a:t>Debe </a:t>
                      </a:r>
                      <a:r>
                        <a:rPr lang="es-MX" sz="1500" baseline="0" dirty="0">
                          <a:solidFill>
                            <a:schemeClr val="accent2"/>
                          </a:solidFill>
                        </a:rPr>
                        <a:t>subsanar de manera inmediata o a la brevedad posible. </a:t>
                      </a:r>
                      <a:r>
                        <a:rPr lang="es-MX" sz="1500" dirty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es-MX" sz="1500" baseline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algn="ctr"/>
                      <a:r>
                        <a:rPr lang="es-MX" sz="1500" baseline="0" dirty="0">
                          <a:solidFill>
                            <a:srgbClr val="C00000"/>
                          </a:solidFill>
                        </a:rPr>
                        <a:t>SEGURIDAD</a:t>
                      </a:r>
                    </a:p>
                    <a:p>
                      <a:pPr algn="ctr"/>
                      <a:endParaRPr lang="es-MX" sz="1500" baseline="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s-MX" sz="1500" baseline="0" dirty="0">
                          <a:solidFill>
                            <a:srgbClr val="C00000"/>
                          </a:solidFill>
                        </a:rPr>
                        <a:t>Último recurso</a:t>
                      </a:r>
                    </a:p>
                    <a:p>
                      <a:pPr algn="ctr"/>
                      <a:r>
                        <a:rPr lang="es-MX" sz="1500" baseline="0" dirty="0">
                          <a:solidFill>
                            <a:srgbClr val="C00000"/>
                          </a:solidFill>
                        </a:rPr>
                        <a:t>Emplazamiento</a:t>
                      </a:r>
                      <a:endParaRPr lang="es-MX" sz="15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dirty="0">
                          <a:solidFill>
                            <a:srgbClr val="C00000"/>
                          </a:solidFill>
                        </a:rPr>
                        <a:t>Cuando</a:t>
                      </a:r>
                      <a:r>
                        <a:rPr lang="es-MX" sz="1500" baseline="0" dirty="0">
                          <a:solidFill>
                            <a:srgbClr val="C00000"/>
                          </a:solidFill>
                        </a:rPr>
                        <a:t> una obra, instalación, vehículo y/o equipo represente una situación crítica en materia de seguridad industrial u operativa, o riesgo inminente de desequilibrio ecológico. </a:t>
                      </a:r>
                      <a:endParaRPr lang="es-MX" sz="15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ítulo 9"/>
          <p:cNvSpPr txBox="1">
            <a:spLocks/>
          </p:cNvSpPr>
          <p:nvPr/>
        </p:nvSpPr>
        <p:spPr>
          <a:xfrm>
            <a:off x="339369" y="4892776"/>
            <a:ext cx="9972607" cy="6416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>
                <a:latin typeface="Soberana Sans Light" panose="02000000000000000000" pitchFamily="50" charset="0"/>
              </a:rPr>
              <a:t>Privilegiar el Cumplimiento sobre la Sanción</a:t>
            </a:r>
          </a:p>
        </p:txBody>
      </p:sp>
      <p:cxnSp>
        <p:nvCxnSpPr>
          <p:cNvPr id="8" name="Conector angular 7"/>
          <p:cNvCxnSpPr/>
          <p:nvPr/>
        </p:nvCxnSpPr>
        <p:spPr>
          <a:xfrm rot="5400000">
            <a:off x="364246" y="2984589"/>
            <a:ext cx="3132000" cy="721508"/>
          </a:xfrm>
          <a:prstGeom prst="bentConnector3">
            <a:avLst>
              <a:gd name="adj1" fmla="val 5566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69" y="1448304"/>
            <a:ext cx="1883391" cy="1883391"/>
          </a:xfrm>
          <a:prstGeom prst="rect">
            <a:avLst/>
          </a:prstGeom>
        </p:spPr>
      </p:pic>
      <p:sp>
        <p:nvSpPr>
          <p:cNvPr id="9" name="Título 9"/>
          <p:cNvSpPr txBox="1">
            <a:spLocks/>
          </p:cNvSpPr>
          <p:nvPr/>
        </p:nvSpPr>
        <p:spPr>
          <a:xfrm>
            <a:off x="1765156" y="5830769"/>
            <a:ext cx="9972607" cy="6416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>
                <a:latin typeface="Soberana Sans Light" panose="02000000000000000000" pitchFamily="50" charset="0"/>
              </a:rPr>
              <a:t>Inicio de Procedimiento Administrativo</a:t>
            </a:r>
          </a:p>
        </p:txBody>
      </p:sp>
      <p:cxnSp>
        <p:nvCxnSpPr>
          <p:cNvPr id="10" name="Conector angular 9"/>
          <p:cNvCxnSpPr/>
          <p:nvPr/>
        </p:nvCxnSpPr>
        <p:spPr>
          <a:xfrm rot="16200000" flipH="1">
            <a:off x="9728940" y="4313956"/>
            <a:ext cx="2378538" cy="655092"/>
          </a:xfrm>
          <a:prstGeom prst="bentConnector3">
            <a:avLst>
              <a:gd name="adj1" fmla="val 44836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4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430" y="758505"/>
            <a:ext cx="11713633" cy="628515"/>
          </a:xfrm>
        </p:spPr>
        <p:txBody>
          <a:bodyPr/>
          <a:lstStyle/>
          <a:p>
            <a:r>
              <a:rPr lang="es-MX" dirty="0"/>
              <a:t>Política jurídica correctiva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10972528"/>
              </p:ext>
            </p:extLst>
          </p:nvPr>
        </p:nvGraphicFramePr>
        <p:xfrm>
          <a:off x="1797857" y="3157425"/>
          <a:ext cx="6192908" cy="1205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374854590"/>
              </p:ext>
            </p:extLst>
          </p:nvPr>
        </p:nvGraphicFramePr>
        <p:xfrm>
          <a:off x="176430" y="4246604"/>
          <a:ext cx="7641691" cy="107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714296044"/>
              </p:ext>
            </p:extLst>
          </p:nvPr>
        </p:nvGraphicFramePr>
        <p:xfrm>
          <a:off x="1955132" y="5634856"/>
          <a:ext cx="5741069" cy="74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Triángulo isósceles 12"/>
          <p:cNvSpPr/>
          <p:nvPr/>
        </p:nvSpPr>
        <p:spPr>
          <a:xfrm rot="5400000">
            <a:off x="6645194" y="4532795"/>
            <a:ext cx="3372119" cy="499461"/>
          </a:xfrm>
          <a:prstGeom prst="triangle">
            <a:avLst>
              <a:gd name="adj" fmla="val 4920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+mj-lt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8861945" y="3687295"/>
            <a:ext cx="1530841" cy="2502568"/>
            <a:chOff x="1968826" y="0"/>
            <a:chExt cx="3885902" cy="1492186"/>
          </a:xfrm>
        </p:grpSpPr>
        <p:sp>
          <p:nvSpPr>
            <p:cNvPr id="15" name="Rectángulo redondeado 14"/>
            <p:cNvSpPr/>
            <p:nvPr/>
          </p:nvSpPr>
          <p:spPr>
            <a:xfrm>
              <a:off x="1968826" y="0"/>
              <a:ext cx="3885902" cy="149218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2012531" y="43705"/>
              <a:ext cx="3798492" cy="14047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dirty="0"/>
                <a:t>Estado de Derecho con baja litigiosidad y aprendizaje continuo</a:t>
              </a:r>
              <a:endParaRPr lang="es-MX" sz="1600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776641" y="1764391"/>
            <a:ext cx="9598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247650" algn="just" defTabSz="342900">
              <a:spcBef>
                <a:spcPts val="45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s-MX" sz="2000" dirty="0"/>
              <a:t>La política de ASEA privilegia el aprendizaje y corrección de errores por encima de las multas y sanciones (</a:t>
            </a:r>
            <a:r>
              <a:rPr lang="es-MX" sz="2000" dirty="0" err="1"/>
              <a:t>litigiosidad</a:t>
            </a:r>
            <a:r>
              <a:rPr lang="es-MX" sz="2000" dirty="0"/>
              <a:t> reducida y capitalización de experiencias).</a:t>
            </a:r>
          </a:p>
        </p:txBody>
      </p:sp>
      <p:sp>
        <p:nvSpPr>
          <p:cNvPr id="17" name="16 Botón de acción: Inicio">
            <a:hlinkClick r:id="" action="ppaction://noaction" highlightClick="1"/>
          </p:cNvPr>
          <p:cNvSpPr/>
          <p:nvPr/>
        </p:nvSpPr>
        <p:spPr>
          <a:xfrm>
            <a:off x="8633797" y="6415448"/>
            <a:ext cx="288000" cy="288000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6068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5E4AE6E5-B51F-448C-961F-67F26B1A2E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907500"/>
              </p:ext>
            </p:extLst>
          </p:nvPr>
        </p:nvGraphicFramePr>
        <p:xfrm>
          <a:off x="2507669" y="1777229"/>
          <a:ext cx="6929821" cy="4143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70F1EE09-EF6F-48B1-965D-2BA01A7FDB63}"/>
              </a:ext>
            </a:extLst>
          </p:cNvPr>
          <p:cNvGrpSpPr/>
          <p:nvPr/>
        </p:nvGrpSpPr>
        <p:grpSpPr>
          <a:xfrm>
            <a:off x="29978" y="868102"/>
            <a:ext cx="12144397" cy="603807"/>
            <a:chOff x="-36189" y="3239858"/>
            <a:chExt cx="8061072" cy="610410"/>
          </a:xfrm>
        </p:grpSpPr>
        <p:sp>
          <p:nvSpPr>
            <p:cNvPr id="8" name="Rectángulo redondeado 8">
              <a:extLst>
                <a:ext uri="{FF2B5EF4-FFF2-40B4-BE49-F238E27FC236}">
                  <a16:creationId xmlns:a16="http://schemas.microsoft.com/office/drawing/2014/main" xmlns="" id="{9FBAA466-DB42-4828-A895-7B8C88BC0A4A}"/>
                </a:ext>
              </a:extLst>
            </p:cNvPr>
            <p:cNvSpPr/>
            <p:nvPr/>
          </p:nvSpPr>
          <p:spPr>
            <a:xfrm>
              <a:off x="0" y="3239858"/>
              <a:ext cx="8024883" cy="61041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B7FF3BBB-761E-44BE-95D5-A9B942D63A84}"/>
                </a:ext>
              </a:extLst>
            </p:cNvPr>
            <p:cNvSpPr/>
            <p:nvPr/>
          </p:nvSpPr>
          <p:spPr>
            <a:xfrm>
              <a:off x="-36189" y="3269656"/>
              <a:ext cx="7965287" cy="55081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dirty="0"/>
                <a:t>MEDICIÓN DE CIERRE DE BRECHAS. MEDIDAS CORRECTIVAS.</a:t>
              </a:r>
              <a:r>
                <a:rPr lang="es-MX" sz="2000" b="1" kern="1200" dirty="0"/>
                <a:t> 2018</a:t>
              </a:r>
              <a:endParaRPr lang="es-MX" sz="1500" b="1" kern="1200" dirty="0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D063371-6AAB-4E97-AC37-A46EA9030E40}"/>
              </a:ext>
            </a:extLst>
          </p:cNvPr>
          <p:cNvSpPr/>
          <p:nvPr/>
        </p:nvSpPr>
        <p:spPr>
          <a:xfrm>
            <a:off x="84497" y="6589831"/>
            <a:ext cx="7092157" cy="4571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/>
              <a:t>Datos correspondientes a visitas programadas y ejecutadas en 2018, por el periodo enero-marzo</a:t>
            </a:r>
          </a:p>
        </p:txBody>
      </p:sp>
    </p:spTree>
    <p:extLst>
      <p:ext uri="{BB962C8B-B14F-4D97-AF65-F5344CB8AC3E}">
        <p14:creationId xmlns:p14="http://schemas.microsoft.com/office/powerpoint/2010/main" val="22750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961076" y="3436782"/>
            <a:ext cx="8396736" cy="730883"/>
          </a:xfrm>
        </p:spPr>
        <p:txBody>
          <a:bodyPr>
            <a:noAutofit/>
          </a:bodyPr>
          <a:lstStyle/>
          <a:p>
            <a:r>
              <a:rPr lang="es-MX" sz="4200" dirty="0">
                <a:solidFill>
                  <a:schemeClr val="accent1">
                    <a:lumMod val="50000"/>
                  </a:schemeClr>
                </a:solidFill>
                <a:latin typeface="Soberana Sans" pitchFamily="50" charset="0"/>
              </a:rPr>
              <a:t>asea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15A1C07-5467-48C6-9EA3-98A31E78D985}"/>
              </a:ext>
            </a:extLst>
          </p:cNvPr>
          <p:cNvSpPr txBox="1"/>
          <p:nvPr/>
        </p:nvSpPr>
        <p:spPr>
          <a:xfrm>
            <a:off x="930463" y="4328160"/>
            <a:ext cx="8247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r>
              <a:rPr lang="es-MX" dirty="0"/>
              <a:t>Tiene por objeto la protección de las personas, el medio ambiente y las instalaciones del sector hidrocarburos a través de la regulación y supervisión de: </a:t>
            </a:r>
          </a:p>
          <a:p>
            <a:endParaRPr lang="es-MX" dirty="0"/>
          </a:p>
          <a:p>
            <a:pPr lvl="1"/>
            <a:r>
              <a:rPr lang="es-MX" b="1" dirty="0"/>
              <a:t>I. </a:t>
            </a:r>
            <a:r>
              <a:rPr lang="es-MX" dirty="0"/>
              <a:t>La Seguridad Industrial y Seguridad Operativa; </a:t>
            </a:r>
          </a:p>
          <a:p>
            <a:pPr lvl="1"/>
            <a:r>
              <a:rPr lang="es-MX" b="1" dirty="0"/>
              <a:t>II. </a:t>
            </a:r>
            <a:r>
              <a:rPr lang="es-MX" dirty="0"/>
              <a:t>Las actividades de desmantelamiento y abandono de instalaciones, y </a:t>
            </a:r>
          </a:p>
          <a:p>
            <a:pPr lvl="1"/>
            <a:r>
              <a:rPr lang="es-MX" b="1" dirty="0"/>
              <a:t>III. </a:t>
            </a:r>
            <a:r>
              <a:rPr lang="es-MX" dirty="0"/>
              <a:t>El control integral de los residuos y emisiones contaminantes. </a:t>
            </a:r>
          </a:p>
        </p:txBody>
      </p:sp>
    </p:spTree>
    <p:extLst>
      <p:ext uri="{BB962C8B-B14F-4D97-AF65-F5344CB8AC3E}">
        <p14:creationId xmlns:p14="http://schemas.microsoft.com/office/powerpoint/2010/main" val="2575481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5E17350C-0BB8-48CB-82E9-894015FF0499}"/>
              </a:ext>
            </a:extLst>
          </p:cNvPr>
          <p:cNvSpPr/>
          <p:nvPr/>
        </p:nvSpPr>
        <p:spPr>
          <a:xfrm>
            <a:off x="5302235" y="949177"/>
            <a:ext cx="2629761" cy="54333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Orden y Acta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D748FC2-9297-49B8-9CC2-AEE84B574128}"/>
              </a:ext>
            </a:extLst>
          </p:cNvPr>
          <p:cNvSpPr/>
          <p:nvPr/>
        </p:nvSpPr>
        <p:spPr>
          <a:xfrm>
            <a:off x="5470802" y="1709785"/>
            <a:ext cx="2292626" cy="5637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¿Presentan vicios?</a:t>
            </a:r>
          </a:p>
          <a:p>
            <a:pPr algn="ctr"/>
            <a:r>
              <a:rPr lang="es-MX" sz="1400" b="1" dirty="0">
                <a:solidFill>
                  <a:schemeClr val="bg1"/>
                </a:solidFill>
              </a:rPr>
              <a:t>Análisis técnico-jurídico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354C0930-9BEB-4793-99C2-E9F5AB586F5D}"/>
              </a:ext>
            </a:extLst>
          </p:cNvPr>
          <p:cNvSpPr/>
          <p:nvPr/>
        </p:nvSpPr>
        <p:spPr>
          <a:xfrm>
            <a:off x="3608773" y="2437270"/>
            <a:ext cx="2292626" cy="5125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Comparecencia del visitado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838459F1-AC93-40F4-BED7-41A594181A16}"/>
              </a:ext>
            </a:extLst>
          </p:cNvPr>
          <p:cNvSpPr/>
          <p:nvPr/>
        </p:nvSpPr>
        <p:spPr>
          <a:xfrm>
            <a:off x="3608773" y="3061856"/>
            <a:ext cx="2292626" cy="6469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¿Presenta cumplimiento?</a:t>
            </a:r>
          </a:p>
          <a:p>
            <a:pPr algn="ctr"/>
            <a:r>
              <a:rPr lang="es-MX" sz="1400" b="1" dirty="0">
                <a:solidFill>
                  <a:schemeClr val="bg1"/>
                </a:solidFill>
              </a:rPr>
              <a:t>(Dictamen técnico)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5D9ECCB8-0F24-465B-89B7-D4E678FF1F64}"/>
              </a:ext>
            </a:extLst>
          </p:cNvPr>
          <p:cNvSpPr/>
          <p:nvPr/>
        </p:nvSpPr>
        <p:spPr>
          <a:xfrm>
            <a:off x="2005312" y="3932565"/>
            <a:ext cx="2292626" cy="4658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Emplazamiento: Medidas correctivas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4F64B924-3749-49E4-AED3-3CBCD8C2211F}"/>
              </a:ext>
            </a:extLst>
          </p:cNvPr>
          <p:cNvSpPr/>
          <p:nvPr/>
        </p:nvSpPr>
        <p:spPr>
          <a:xfrm>
            <a:off x="2005311" y="4580175"/>
            <a:ext cx="2292626" cy="4658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Comparecencia al Emplazamiento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75F628BB-22CC-438C-84A3-BEF84C6E8760}"/>
              </a:ext>
            </a:extLst>
          </p:cNvPr>
          <p:cNvSpPr/>
          <p:nvPr/>
        </p:nvSpPr>
        <p:spPr>
          <a:xfrm>
            <a:off x="2005311" y="5238064"/>
            <a:ext cx="2292626" cy="5433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¿Desvirtúa las irregularidades?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1B1155F2-0975-4059-BDD7-FDC77F3A792D}"/>
              </a:ext>
            </a:extLst>
          </p:cNvPr>
          <p:cNvSpPr/>
          <p:nvPr/>
        </p:nvSpPr>
        <p:spPr>
          <a:xfrm>
            <a:off x="820927" y="5918359"/>
            <a:ext cx="1368000" cy="5004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Resolución con Sanción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F8D5B1D-F57E-4FB0-B3D7-D95A84CE4FCA}"/>
              </a:ext>
            </a:extLst>
          </p:cNvPr>
          <p:cNvSpPr/>
          <p:nvPr/>
        </p:nvSpPr>
        <p:spPr>
          <a:xfrm>
            <a:off x="4111276" y="5932427"/>
            <a:ext cx="1368000" cy="5004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Resolución sin Sanción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67B4A2AC-B0DE-45AB-8B8E-BE71BFBC4976}"/>
              </a:ext>
            </a:extLst>
          </p:cNvPr>
          <p:cNvSpPr/>
          <p:nvPr/>
        </p:nvSpPr>
        <p:spPr>
          <a:xfrm>
            <a:off x="7491086" y="5954339"/>
            <a:ext cx="2292626" cy="408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Cierre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xmlns="" id="{D0979DF1-4826-4C9A-9A86-91216603B67A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6617115" y="1492516"/>
            <a:ext cx="1" cy="217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xmlns="" id="{4F6EC333-6317-4725-9817-87CF2EF9A7C5}"/>
              </a:ext>
            </a:extLst>
          </p:cNvPr>
          <p:cNvCxnSpPr>
            <a:cxnSpLocks/>
            <a:stCxn id="5" idx="1"/>
            <a:endCxn id="12" idx="0"/>
          </p:cNvCxnSpPr>
          <p:nvPr/>
        </p:nvCxnSpPr>
        <p:spPr>
          <a:xfrm rot="10800000" flipV="1">
            <a:off x="4755086" y="1991678"/>
            <a:ext cx="715716" cy="4455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xmlns="" id="{DA9F23F1-A9B7-44B9-A88A-B22C9F01729E}"/>
              </a:ext>
            </a:extLst>
          </p:cNvPr>
          <p:cNvCxnSpPr>
            <a:cxnSpLocks/>
            <a:stCxn id="5" idx="3"/>
            <a:endCxn id="19" idx="0"/>
          </p:cNvCxnSpPr>
          <p:nvPr/>
        </p:nvCxnSpPr>
        <p:spPr>
          <a:xfrm>
            <a:off x="7763428" y="1991678"/>
            <a:ext cx="873971" cy="396266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xmlns="" id="{381FB7CC-A389-481F-98CC-10D581E33B15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4755086" y="2949803"/>
            <a:ext cx="0" cy="112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xmlns="" id="{9D19A7A5-BDE7-4290-B36E-0A48401EEF17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3151624" y="4398455"/>
            <a:ext cx="1" cy="181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xmlns="" id="{587D82F2-B150-4853-A465-96EDF4B63793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3151624" y="5046065"/>
            <a:ext cx="0" cy="191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: angular 40">
            <a:extLst>
              <a:ext uri="{FF2B5EF4-FFF2-40B4-BE49-F238E27FC236}">
                <a16:creationId xmlns:a16="http://schemas.microsoft.com/office/drawing/2014/main" xmlns="" id="{B6E88D46-12DA-4587-86C3-E950D40987D8}"/>
              </a:ext>
            </a:extLst>
          </p:cNvPr>
          <p:cNvCxnSpPr>
            <a:cxnSpLocks/>
            <a:stCxn id="16" idx="1"/>
            <a:endCxn id="17" idx="0"/>
          </p:cNvCxnSpPr>
          <p:nvPr/>
        </p:nvCxnSpPr>
        <p:spPr>
          <a:xfrm rot="10800000" flipV="1">
            <a:off x="1504927" y="5509731"/>
            <a:ext cx="500384" cy="4086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: angular 43">
            <a:extLst>
              <a:ext uri="{FF2B5EF4-FFF2-40B4-BE49-F238E27FC236}">
                <a16:creationId xmlns:a16="http://schemas.microsoft.com/office/drawing/2014/main" xmlns="" id="{23274B87-FF7A-4F81-9A4F-A5BC502B934B}"/>
              </a:ext>
            </a:extLst>
          </p:cNvPr>
          <p:cNvCxnSpPr>
            <a:cxnSpLocks/>
            <a:stCxn id="16" idx="3"/>
            <a:endCxn id="18" idx="0"/>
          </p:cNvCxnSpPr>
          <p:nvPr/>
        </p:nvCxnSpPr>
        <p:spPr>
          <a:xfrm>
            <a:off x="4297937" y="5509731"/>
            <a:ext cx="497339" cy="4226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: angular 46">
            <a:extLst>
              <a:ext uri="{FF2B5EF4-FFF2-40B4-BE49-F238E27FC236}">
                <a16:creationId xmlns:a16="http://schemas.microsoft.com/office/drawing/2014/main" xmlns="" id="{04115E92-E088-4F77-997B-33BED2A3311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5901399" y="3371228"/>
            <a:ext cx="2736000" cy="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: angular 56">
            <a:extLst>
              <a:ext uri="{FF2B5EF4-FFF2-40B4-BE49-F238E27FC236}">
                <a16:creationId xmlns:a16="http://schemas.microsoft.com/office/drawing/2014/main" xmlns="" id="{EAD563FF-E598-4BF5-9F24-2FFD05ADCA79}"/>
              </a:ext>
            </a:extLst>
          </p:cNvPr>
          <p:cNvCxnSpPr>
            <a:cxnSpLocks/>
            <a:stCxn id="13" idx="1"/>
            <a:endCxn id="14" idx="0"/>
          </p:cNvCxnSpPr>
          <p:nvPr/>
        </p:nvCxnSpPr>
        <p:spPr>
          <a:xfrm rot="10800000" flipV="1">
            <a:off x="3151625" y="3385313"/>
            <a:ext cx="457148" cy="5472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CuadroTexto 73">
            <a:extLst>
              <a:ext uri="{FF2B5EF4-FFF2-40B4-BE49-F238E27FC236}">
                <a16:creationId xmlns:a16="http://schemas.microsoft.com/office/drawing/2014/main" xmlns="" id="{6F3669DE-3C8C-4ADC-AC02-129A5A8C4504}"/>
              </a:ext>
            </a:extLst>
          </p:cNvPr>
          <p:cNvSpPr txBox="1"/>
          <p:nvPr/>
        </p:nvSpPr>
        <p:spPr>
          <a:xfrm>
            <a:off x="9938110" y="2765332"/>
            <a:ext cx="2155867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Nota:</a:t>
            </a:r>
          </a:p>
          <a:p>
            <a:pPr algn="just"/>
            <a:r>
              <a:rPr lang="es-MX" sz="1200" dirty="0"/>
              <a:t>Las Medidas de Seguridad se establecen en el Acta o Emplazamiento cuando se fundamenta y motiva un Riesgo Crítico.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xmlns="" id="{698E5E57-4CBB-47D9-AA9D-281E1CA76795}"/>
              </a:ext>
            </a:extLst>
          </p:cNvPr>
          <p:cNvSpPr txBox="1"/>
          <p:nvPr/>
        </p:nvSpPr>
        <p:spPr>
          <a:xfrm>
            <a:off x="4280479" y="1741018"/>
            <a:ext cx="71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tx2"/>
                </a:solidFill>
              </a:rPr>
              <a:t>No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xmlns="" id="{B6EE2F63-871D-4347-B3DF-8913E1BA3700}"/>
              </a:ext>
            </a:extLst>
          </p:cNvPr>
          <p:cNvSpPr txBox="1"/>
          <p:nvPr/>
        </p:nvSpPr>
        <p:spPr>
          <a:xfrm>
            <a:off x="2625084" y="3135425"/>
            <a:ext cx="71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tx2"/>
                </a:solidFill>
              </a:rPr>
              <a:t>No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xmlns="" id="{0B5C7B21-7424-4750-8E89-BCBAD2157AF3}"/>
              </a:ext>
            </a:extLst>
          </p:cNvPr>
          <p:cNvSpPr txBox="1"/>
          <p:nvPr/>
        </p:nvSpPr>
        <p:spPr>
          <a:xfrm>
            <a:off x="6834838" y="3057720"/>
            <a:ext cx="71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tx2"/>
                </a:solidFill>
              </a:rPr>
              <a:t>Si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xmlns="" id="{C2DC9004-A06E-49FF-B95B-220337CC61BF}"/>
              </a:ext>
            </a:extLst>
          </p:cNvPr>
          <p:cNvSpPr txBox="1"/>
          <p:nvPr/>
        </p:nvSpPr>
        <p:spPr>
          <a:xfrm>
            <a:off x="963453" y="5319260"/>
            <a:ext cx="71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tx2"/>
                </a:solidFill>
              </a:rPr>
              <a:t>No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xmlns="" id="{5A15151E-1419-42FC-A2D6-A9B0D1993BE4}"/>
              </a:ext>
            </a:extLst>
          </p:cNvPr>
          <p:cNvSpPr txBox="1"/>
          <p:nvPr/>
        </p:nvSpPr>
        <p:spPr>
          <a:xfrm>
            <a:off x="4612527" y="5318852"/>
            <a:ext cx="71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tx2"/>
                </a:solidFill>
              </a:rPr>
              <a:t>Si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xmlns="" id="{9AE020D3-8F5C-44DB-88D0-76C89526B837}"/>
              </a:ext>
            </a:extLst>
          </p:cNvPr>
          <p:cNvSpPr txBox="1"/>
          <p:nvPr/>
        </p:nvSpPr>
        <p:spPr>
          <a:xfrm>
            <a:off x="8387386" y="1780125"/>
            <a:ext cx="71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tx2"/>
                </a:solidFill>
              </a:rPr>
              <a:t>Si</a:t>
            </a:r>
          </a:p>
        </p:txBody>
      </p:sp>
      <p:sp>
        <p:nvSpPr>
          <p:cNvPr id="30" name="3 Título">
            <a:extLst>
              <a:ext uri="{FF2B5EF4-FFF2-40B4-BE49-F238E27FC236}">
                <a16:creationId xmlns:a16="http://schemas.microsoft.com/office/drawing/2014/main" xmlns="" id="{6D733FD3-226F-4789-8C9D-CD0CA0555EE4}"/>
              </a:ext>
            </a:extLst>
          </p:cNvPr>
          <p:cNvSpPr txBox="1">
            <a:spLocks/>
          </p:cNvSpPr>
          <p:nvPr/>
        </p:nvSpPr>
        <p:spPr>
          <a:xfrm>
            <a:off x="745272" y="130526"/>
            <a:ext cx="10861940" cy="7524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66666"/>
                </a:solidFill>
                <a:latin typeface="Soberana Sans Light"/>
                <a:ea typeface="+mj-ea"/>
                <a:cs typeface="Soberana Sans Light"/>
              </a:defRPr>
            </a:lvl1pPr>
          </a:lstStyle>
          <a:p>
            <a:pPr algn="ctr"/>
            <a:r>
              <a:rPr lang="es-MX" dirty="0">
                <a:solidFill>
                  <a:schemeClr val="accent2"/>
                </a:solidFill>
                <a:latin typeface="Soberana Sans" pitchFamily="50" charset="0"/>
              </a:rPr>
              <a:t>Proceso Post-Inspección</a:t>
            </a:r>
          </a:p>
        </p:txBody>
      </p:sp>
    </p:spTree>
    <p:extLst>
      <p:ext uri="{BB962C8B-B14F-4D97-AF65-F5344CB8AC3E}">
        <p14:creationId xmlns:p14="http://schemas.microsoft.com/office/powerpoint/2010/main" val="1841341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853BB659-0210-4A78-A912-BEF5B09B9EB4}"/>
              </a:ext>
            </a:extLst>
          </p:cNvPr>
          <p:cNvGrpSpPr/>
          <p:nvPr/>
        </p:nvGrpSpPr>
        <p:grpSpPr>
          <a:xfrm>
            <a:off x="893150" y="869715"/>
            <a:ext cx="6663877" cy="791289"/>
            <a:chOff x="0" y="3239858"/>
            <a:chExt cx="8024883" cy="610410"/>
          </a:xfrm>
        </p:grpSpPr>
        <p:sp>
          <p:nvSpPr>
            <p:cNvPr id="4" name="Rectángulo redondeado 8">
              <a:extLst>
                <a:ext uri="{FF2B5EF4-FFF2-40B4-BE49-F238E27FC236}">
                  <a16:creationId xmlns:a16="http://schemas.microsoft.com/office/drawing/2014/main" xmlns="" id="{58EB5995-DD55-41E4-B69A-54FA38FE3CA2}"/>
                </a:ext>
              </a:extLst>
            </p:cNvPr>
            <p:cNvSpPr/>
            <p:nvPr/>
          </p:nvSpPr>
          <p:spPr>
            <a:xfrm>
              <a:off x="0" y="3239858"/>
              <a:ext cx="8024883" cy="61041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B38EA46D-2905-4536-8A7E-CB70F63A0B45}"/>
                </a:ext>
              </a:extLst>
            </p:cNvPr>
            <p:cNvSpPr/>
            <p:nvPr/>
          </p:nvSpPr>
          <p:spPr>
            <a:xfrm>
              <a:off x="29798" y="3269656"/>
              <a:ext cx="7965287" cy="5508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dirty="0"/>
                <a:t>RESULTADOS DE LA IMPLEMENTACIÓN DE BASE DE DATOS. 2016 - 2017</a:t>
              </a:r>
              <a:endParaRPr lang="es-MX" sz="1125" b="1" dirty="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9372F13-DC69-4D4C-808C-7F5934EF5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61" t="24993" r="16019" b="13637"/>
          <a:stretch/>
        </p:blipFill>
        <p:spPr>
          <a:xfrm>
            <a:off x="559957" y="1818352"/>
            <a:ext cx="7330265" cy="4920597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05FFE4A7-9A0C-43A7-BDE6-435466E169C4}"/>
              </a:ext>
            </a:extLst>
          </p:cNvPr>
          <p:cNvSpPr/>
          <p:nvPr/>
        </p:nvSpPr>
        <p:spPr>
          <a:xfrm>
            <a:off x="8417077" y="3034757"/>
            <a:ext cx="3100016" cy="6497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42863" tIns="42863" rIns="42863" bIns="42863" numCol="1" spcCol="1270" anchor="ctr" anchorCtr="0">
            <a:noAutofit/>
          </a:bodyPr>
          <a:lstStyle/>
          <a:p>
            <a:pPr algn="ctr" defTabSz="5000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500" b="1" dirty="0"/>
              <a:t>CIERRE DE EXPEDIENTES INSPECCIÓN 2017</a:t>
            </a:r>
            <a:endParaRPr lang="es-MX" sz="1125" b="1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xmlns="" id="{3C46E92B-DFC5-4625-BF43-CC4F02DB5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021288"/>
              </p:ext>
            </p:extLst>
          </p:nvPr>
        </p:nvGraphicFramePr>
        <p:xfrm>
          <a:off x="8417078" y="3823244"/>
          <a:ext cx="3100017" cy="77565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792142">
                  <a:extLst>
                    <a:ext uri="{9D8B030D-6E8A-4147-A177-3AD203B41FA5}">
                      <a16:colId xmlns:a16="http://schemas.microsoft.com/office/drawing/2014/main" xmlns="" val="3467481590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xmlns="" val="3532340335"/>
                    </a:ext>
                  </a:extLst>
                </a:gridCol>
                <a:gridCol w="655040">
                  <a:extLst>
                    <a:ext uri="{9D8B030D-6E8A-4147-A177-3AD203B41FA5}">
                      <a16:colId xmlns:a16="http://schemas.microsoft.com/office/drawing/2014/main" xmlns="" val="2851894015"/>
                    </a:ext>
                  </a:extLst>
                </a:gridCol>
                <a:gridCol w="533172">
                  <a:extLst>
                    <a:ext uri="{9D8B030D-6E8A-4147-A177-3AD203B41FA5}">
                      <a16:colId xmlns:a16="http://schemas.microsoft.com/office/drawing/2014/main" xmlns="" val="1594908488"/>
                    </a:ext>
                  </a:extLst>
                </a:gridCol>
                <a:gridCol w="457005">
                  <a:extLst>
                    <a:ext uri="{9D8B030D-6E8A-4147-A177-3AD203B41FA5}">
                      <a16:colId xmlns:a16="http://schemas.microsoft.com/office/drawing/2014/main" xmlns="" val="3990940221"/>
                    </a:ext>
                  </a:extLst>
                </a:gridCol>
              </a:tblGrid>
              <a:tr h="5159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2017</a:t>
                      </a:r>
                      <a:endParaRPr lang="es-MX" sz="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Cerradas por cumplimiento</a:t>
                      </a:r>
                      <a:endParaRPr lang="es-MX" sz="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Cerradas por regularización</a:t>
                      </a:r>
                      <a:endParaRPr lang="es-MX" sz="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Turnadas a DAL</a:t>
                      </a:r>
                      <a:endParaRPr lang="es-MX" sz="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En proceso</a:t>
                      </a:r>
                      <a:endParaRPr lang="es-MX" sz="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391007833"/>
                  </a:ext>
                </a:extLst>
              </a:tr>
              <a:tr h="25967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DSIVEGP</a:t>
                      </a:r>
                      <a:endParaRPr lang="es-MX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es-MX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115</a:t>
                      </a:r>
                      <a:endParaRPr lang="es-MX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1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1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298686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1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49A3F804-EA68-4855-9CB8-D4BEB372A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585342"/>
              </p:ext>
            </p:extLst>
          </p:nvPr>
        </p:nvGraphicFramePr>
        <p:xfrm>
          <a:off x="1294227" y="1301718"/>
          <a:ext cx="9923253" cy="5282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3 Título">
            <a:extLst>
              <a:ext uri="{FF2B5EF4-FFF2-40B4-BE49-F238E27FC236}">
                <a16:creationId xmlns:a16="http://schemas.microsoft.com/office/drawing/2014/main" xmlns="" id="{99213AF9-290F-4AE7-88F8-7328F65EAD75}"/>
              </a:ext>
            </a:extLst>
          </p:cNvPr>
          <p:cNvSpPr txBox="1">
            <a:spLocks/>
          </p:cNvSpPr>
          <p:nvPr/>
        </p:nvSpPr>
        <p:spPr>
          <a:xfrm>
            <a:off x="665030" y="580692"/>
            <a:ext cx="10861940" cy="7524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66666"/>
                </a:solidFill>
                <a:latin typeface="Soberana Sans Light"/>
                <a:ea typeface="+mj-ea"/>
                <a:cs typeface="Soberana Sans Light"/>
              </a:defRPr>
            </a:lvl1pPr>
          </a:lstStyle>
          <a:p>
            <a:pPr algn="ctr"/>
            <a:r>
              <a:rPr lang="es-MX" dirty="0">
                <a:solidFill>
                  <a:schemeClr val="accent2"/>
                </a:solidFill>
                <a:latin typeface="Soberana Sans" pitchFamily="50" charset="0"/>
              </a:rPr>
              <a:t>Tipos de Sanciones Legales</a:t>
            </a:r>
          </a:p>
        </p:txBody>
      </p:sp>
    </p:spTree>
    <p:extLst>
      <p:ext uri="{BB962C8B-B14F-4D97-AF65-F5344CB8AC3E}">
        <p14:creationId xmlns:p14="http://schemas.microsoft.com/office/powerpoint/2010/main" val="2874332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49A3F804-EA68-4855-9CB8-D4BEB372A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5832912"/>
              </p:ext>
            </p:extLst>
          </p:nvPr>
        </p:nvGraphicFramePr>
        <p:xfrm>
          <a:off x="0" y="1333142"/>
          <a:ext cx="12084148" cy="5282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3 Título">
            <a:extLst>
              <a:ext uri="{FF2B5EF4-FFF2-40B4-BE49-F238E27FC236}">
                <a16:creationId xmlns:a16="http://schemas.microsoft.com/office/drawing/2014/main" xmlns="" id="{99213AF9-290F-4AE7-88F8-7328F65EAD75}"/>
              </a:ext>
            </a:extLst>
          </p:cNvPr>
          <p:cNvSpPr txBox="1">
            <a:spLocks/>
          </p:cNvSpPr>
          <p:nvPr/>
        </p:nvSpPr>
        <p:spPr>
          <a:xfrm>
            <a:off x="665030" y="580692"/>
            <a:ext cx="10861940" cy="7524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66666"/>
                </a:solidFill>
                <a:latin typeface="Soberana Sans Light"/>
                <a:ea typeface="+mj-ea"/>
                <a:cs typeface="Soberana Sans Light"/>
              </a:defRPr>
            </a:lvl1pPr>
          </a:lstStyle>
          <a:p>
            <a:pPr algn="ctr"/>
            <a:r>
              <a:rPr lang="es-MX" dirty="0">
                <a:solidFill>
                  <a:schemeClr val="accent2"/>
                </a:solidFill>
                <a:latin typeface="Soberana Sans" pitchFamily="50" charset="0"/>
              </a:rPr>
              <a:t>Tipos de Sanciones Legales</a:t>
            </a:r>
          </a:p>
        </p:txBody>
      </p:sp>
    </p:spTree>
    <p:extLst>
      <p:ext uri="{BB962C8B-B14F-4D97-AF65-F5344CB8AC3E}">
        <p14:creationId xmlns:p14="http://schemas.microsoft.com/office/powerpoint/2010/main" val="3700829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6C1EC530-E492-489E-B6C8-982B41E73F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839273"/>
              </p:ext>
            </p:extLst>
          </p:nvPr>
        </p:nvGraphicFramePr>
        <p:xfrm>
          <a:off x="1150546" y="1333142"/>
          <a:ext cx="9890907" cy="5148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Título">
            <a:extLst>
              <a:ext uri="{FF2B5EF4-FFF2-40B4-BE49-F238E27FC236}">
                <a16:creationId xmlns:a16="http://schemas.microsoft.com/office/drawing/2014/main" xmlns="" id="{6D690BD7-9266-41E9-9F22-47B3514399AF}"/>
              </a:ext>
            </a:extLst>
          </p:cNvPr>
          <p:cNvSpPr txBox="1">
            <a:spLocks/>
          </p:cNvSpPr>
          <p:nvPr/>
        </p:nvSpPr>
        <p:spPr>
          <a:xfrm>
            <a:off x="861977" y="580692"/>
            <a:ext cx="10861940" cy="752450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66666"/>
                </a:solidFill>
                <a:latin typeface="Soberana Sans Light"/>
                <a:ea typeface="+mj-ea"/>
                <a:cs typeface="Soberana Sans Light"/>
              </a:defRPr>
            </a:lvl1pPr>
          </a:lstStyle>
          <a:p>
            <a:pPr algn="ctr"/>
            <a:r>
              <a:rPr lang="es-MX" dirty="0">
                <a:solidFill>
                  <a:schemeClr val="accent2"/>
                </a:solidFill>
                <a:latin typeface="Soberana Sans" pitchFamily="50" charset="0"/>
              </a:rPr>
              <a:t>109 Sanciones en 2017</a:t>
            </a:r>
          </a:p>
          <a:p>
            <a:pPr algn="ctr"/>
            <a:r>
              <a:rPr lang="es-MX" dirty="0">
                <a:solidFill>
                  <a:schemeClr val="accent2"/>
                </a:solidFill>
                <a:latin typeface="Soberana Sans" pitchFamily="50" charset="0"/>
              </a:rPr>
              <a:t>USIVI</a:t>
            </a:r>
          </a:p>
        </p:txBody>
      </p:sp>
    </p:spTree>
    <p:extLst>
      <p:ext uri="{BB962C8B-B14F-4D97-AF65-F5344CB8AC3E}">
        <p14:creationId xmlns:p14="http://schemas.microsoft.com/office/powerpoint/2010/main" val="421186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742716" y="5859680"/>
            <a:ext cx="8396736" cy="730883"/>
          </a:xfrm>
        </p:spPr>
        <p:txBody>
          <a:bodyPr>
            <a:noAutofit/>
          </a:bodyPr>
          <a:lstStyle/>
          <a:p>
            <a:r>
              <a:rPr lang="es-MX" sz="4200" dirty="0">
                <a:solidFill>
                  <a:schemeClr val="accent1">
                    <a:lumMod val="50000"/>
                  </a:schemeClr>
                </a:solidFill>
                <a:latin typeface="Soberana Sans" pitchFamily="50" charset="0"/>
              </a:rPr>
              <a:t>MANDATO CONSTITUCIONAL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786003" y="5276207"/>
            <a:ext cx="7772400" cy="513717"/>
          </a:xfrm>
        </p:spPr>
        <p:txBody>
          <a:bodyPr>
            <a:normAutofit/>
          </a:bodyPr>
          <a:lstStyle/>
          <a:p>
            <a:r>
              <a:rPr lang="es-ES" sz="2400" dirty="0"/>
              <a:t>Encargo del más alto nivel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2143"/>
            <a:ext cx="12296633" cy="570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8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EACD6E5-51CF-41CF-94BD-A0051114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495D-1C96-461D-AB76-EF0817885D2C}" type="slidenum">
              <a:rPr lang="es-MX" smtClean="0"/>
              <a:pPr/>
              <a:t>4</a:t>
            </a:fld>
            <a:endParaRPr lang="es-MX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4F1FD2C-CA4A-4F23-B5A7-5542C4C955AD}"/>
              </a:ext>
            </a:extLst>
          </p:cNvPr>
          <p:cNvSpPr/>
          <p:nvPr/>
        </p:nvSpPr>
        <p:spPr>
          <a:xfrm>
            <a:off x="1512740" y="2681323"/>
            <a:ext cx="9000000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1" indent="0" algn="just">
              <a:buNone/>
            </a:pPr>
            <a:r>
              <a:rPr lang="es-ES" dirty="0">
                <a:cs typeface="Calibri" panose="020F0502020204030204" pitchFamily="34" charset="0"/>
              </a:rPr>
              <a:t>Se establecen las bases para la creación de una agencia gubernamental con la responsabilidad de:</a:t>
            </a:r>
          </a:p>
          <a:p>
            <a:pPr lvl="1" indent="0" algn="just">
              <a:buNone/>
            </a:pPr>
            <a:endParaRPr lang="es-ES" sz="1600" b="1" dirty="0">
              <a:cs typeface="Calibri" panose="020F0502020204030204" pitchFamily="34" charset="0"/>
            </a:endParaRPr>
          </a:p>
          <a:p>
            <a:pPr lvl="1" indent="0" algn="just">
              <a:buNone/>
            </a:pPr>
            <a:r>
              <a:rPr lang="es-ES" sz="1600" b="1" dirty="0">
                <a:cs typeface="Calibri" panose="020F0502020204030204" pitchFamily="34" charset="0"/>
              </a:rPr>
              <a:t>“…regular y supervisar, en materia de seguridad industrial, seguridad operativa y protección del medio ambiente, las instalaciones y actividades del sector hidrocarburos…”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C016DCB9-2341-465A-A497-65082BC2EF6C}"/>
              </a:ext>
            </a:extLst>
          </p:cNvPr>
          <p:cNvGrpSpPr/>
          <p:nvPr/>
        </p:nvGrpSpPr>
        <p:grpSpPr>
          <a:xfrm>
            <a:off x="579037" y="2311580"/>
            <a:ext cx="10902149" cy="152400"/>
            <a:chOff x="537376" y="5518223"/>
            <a:chExt cx="10902149" cy="1524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1AAE845-E04A-462F-AD37-05C191F9655B}"/>
                </a:ext>
              </a:extLst>
            </p:cNvPr>
            <p:cNvCxnSpPr/>
            <p:nvPr/>
          </p:nvCxnSpPr>
          <p:spPr>
            <a:xfrm>
              <a:off x="537376" y="5594423"/>
              <a:ext cx="10902149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7">
              <a:extLst>
                <a:ext uri="{FF2B5EF4-FFF2-40B4-BE49-F238E27FC236}">
                  <a16:creationId xmlns:a16="http://schemas.microsoft.com/office/drawing/2014/main" xmlns="" id="{C499E05F-2C87-484E-A223-CA425EA72628}"/>
                </a:ext>
              </a:extLst>
            </p:cNvPr>
            <p:cNvSpPr/>
            <p:nvPr/>
          </p:nvSpPr>
          <p:spPr>
            <a:xfrm>
              <a:off x="5443906" y="5518223"/>
              <a:ext cx="152400" cy="1524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8">
              <a:extLst>
                <a:ext uri="{FF2B5EF4-FFF2-40B4-BE49-F238E27FC236}">
                  <a16:creationId xmlns:a16="http://schemas.microsoft.com/office/drawing/2014/main" xmlns="" id="{0E447BF0-9F02-4BB1-BE5B-B7C0424785AA}"/>
                </a:ext>
              </a:extLst>
            </p:cNvPr>
            <p:cNvSpPr/>
            <p:nvPr/>
          </p:nvSpPr>
          <p:spPr>
            <a:xfrm>
              <a:off x="5633443" y="5518223"/>
              <a:ext cx="152400" cy="1524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9">
              <a:extLst>
                <a:ext uri="{FF2B5EF4-FFF2-40B4-BE49-F238E27FC236}">
                  <a16:creationId xmlns:a16="http://schemas.microsoft.com/office/drawing/2014/main" xmlns="" id="{4C3422D3-04F4-45BA-9AA1-4128DFBDAAA1}"/>
                </a:ext>
              </a:extLst>
            </p:cNvPr>
            <p:cNvSpPr/>
            <p:nvPr/>
          </p:nvSpPr>
          <p:spPr>
            <a:xfrm>
              <a:off x="5818679" y="5518223"/>
              <a:ext cx="152400" cy="1524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10">
              <a:extLst>
                <a:ext uri="{FF2B5EF4-FFF2-40B4-BE49-F238E27FC236}">
                  <a16:creationId xmlns:a16="http://schemas.microsoft.com/office/drawing/2014/main" xmlns="" id="{3FBCDD42-6A07-4000-A693-DC9326886A25}"/>
                </a:ext>
              </a:extLst>
            </p:cNvPr>
            <p:cNvSpPr/>
            <p:nvPr/>
          </p:nvSpPr>
          <p:spPr>
            <a:xfrm>
              <a:off x="6005822" y="5518223"/>
              <a:ext cx="152400" cy="152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11">
              <a:extLst>
                <a:ext uri="{FF2B5EF4-FFF2-40B4-BE49-F238E27FC236}">
                  <a16:creationId xmlns:a16="http://schemas.microsoft.com/office/drawing/2014/main" xmlns="" id="{3C8FEEFC-356E-435C-864A-04EA4D97CA80}"/>
                </a:ext>
              </a:extLst>
            </p:cNvPr>
            <p:cNvSpPr/>
            <p:nvPr/>
          </p:nvSpPr>
          <p:spPr>
            <a:xfrm>
              <a:off x="6195359" y="5518223"/>
              <a:ext cx="152400" cy="1524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12">
              <a:extLst>
                <a:ext uri="{FF2B5EF4-FFF2-40B4-BE49-F238E27FC236}">
                  <a16:creationId xmlns:a16="http://schemas.microsoft.com/office/drawing/2014/main" xmlns="" id="{C5DCBC06-E04E-4C55-9B12-A1FE54C67208}"/>
                </a:ext>
              </a:extLst>
            </p:cNvPr>
            <p:cNvSpPr/>
            <p:nvPr/>
          </p:nvSpPr>
          <p:spPr>
            <a:xfrm>
              <a:off x="6380595" y="5518223"/>
              <a:ext cx="152400" cy="1524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6C7B6EDB-8945-4A90-9EC6-28D401432A4F}"/>
              </a:ext>
            </a:extLst>
          </p:cNvPr>
          <p:cNvSpPr/>
          <p:nvPr/>
        </p:nvSpPr>
        <p:spPr>
          <a:xfrm>
            <a:off x="579037" y="1091271"/>
            <a:ext cx="10780129" cy="998306"/>
          </a:xfrm>
          <a:prstGeom prst="rect">
            <a:avLst/>
          </a:prstGeom>
          <a:noFill/>
          <a:ln>
            <a:noFill/>
          </a:ln>
        </p:spPr>
        <p:txBody>
          <a:bodyPr vert="horz" lIns="0" tIns="45720" rIns="91440" bIns="4572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3200" b="1" dirty="0">
                <a:solidFill>
                  <a:schemeClr val="accent2"/>
                </a:solidFill>
                <a:latin typeface="Soberana Sans Light" panose="02000000000000000000" pitchFamily="50" charset="0"/>
              </a:rPr>
              <a:t>Mandato Constitucional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3200" b="1" dirty="0">
                <a:solidFill>
                  <a:schemeClr val="accent2"/>
                </a:solidFill>
                <a:latin typeface="Soberana Sans Light" panose="02000000000000000000" pitchFamily="50" charset="0"/>
              </a:rPr>
              <a:t>Artículo 19 Transitorio</a:t>
            </a:r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xmlns="" id="{D81C1AFD-3285-491A-AA2A-0513B10CD98E}"/>
              </a:ext>
            </a:extLst>
          </p:cNvPr>
          <p:cNvSpPr txBox="1"/>
          <p:nvPr/>
        </p:nvSpPr>
        <p:spPr>
          <a:xfrm>
            <a:off x="1996225" y="4394020"/>
            <a:ext cx="8533886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 defTabSz="342900">
              <a:spcBef>
                <a:spcPts val="450"/>
              </a:spcBef>
              <a:spcAft>
                <a:spcPts val="450"/>
              </a:spcAft>
              <a:buClr>
                <a:srgbClr val="003366"/>
              </a:buClr>
              <a:buSzPct val="110000"/>
              <a:buFont typeface="Wingdings" charset="2"/>
              <a:buChar char="§"/>
            </a:pPr>
            <a:r>
              <a:rPr lang="es-MX" dirty="0">
                <a:cs typeface="Calibri" panose="020F0502020204030204" pitchFamily="34" charset="0"/>
              </a:rPr>
              <a:t>Se crea un órgano desconcentrado de SEMARNAT.</a:t>
            </a:r>
          </a:p>
          <a:p>
            <a:pPr marL="273050" indent="-273050" algn="just" defTabSz="342900">
              <a:spcBef>
                <a:spcPts val="450"/>
              </a:spcBef>
              <a:spcAft>
                <a:spcPts val="450"/>
              </a:spcAft>
              <a:buClr>
                <a:srgbClr val="003366"/>
              </a:buClr>
              <a:buSzPct val="110000"/>
              <a:buFont typeface="Wingdings" charset="2"/>
              <a:buChar char="§"/>
            </a:pPr>
            <a:r>
              <a:rPr lang="es-MX" dirty="0">
                <a:cs typeface="Calibri" panose="020F0502020204030204" pitchFamily="34" charset="0"/>
              </a:rPr>
              <a:t>Se especializa en la protección de la seguridad industrial, operativa y ambiental para el sector hidrocarburos.</a:t>
            </a:r>
          </a:p>
          <a:p>
            <a:pPr marL="273050" indent="-273050" algn="just" defTabSz="342900">
              <a:spcBef>
                <a:spcPts val="450"/>
              </a:spcBef>
              <a:spcAft>
                <a:spcPts val="450"/>
              </a:spcAft>
              <a:buClr>
                <a:srgbClr val="003366"/>
              </a:buClr>
              <a:buSzPct val="110000"/>
              <a:buFont typeface="Wingdings" charset="2"/>
              <a:buChar char="§"/>
            </a:pPr>
            <a:r>
              <a:rPr lang="es-MX" dirty="0">
                <a:cs typeface="Calibri" panose="020F0502020204030204" pitchFamily="34" charset="0"/>
              </a:rPr>
              <a:t>Se separan las funciones de administración de recursos petroleros de las de seguridad industrial.</a:t>
            </a:r>
          </a:p>
        </p:txBody>
      </p:sp>
    </p:spTree>
    <p:extLst>
      <p:ext uri="{BB962C8B-B14F-4D97-AF65-F5344CB8AC3E}">
        <p14:creationId xmlns:p14="http://schemas.microsoft.com/office/powerpoint/2010/main" val="337930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EACD6E5-51CF-41CF-94BD-A0051114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495D-1C96-461D-AB76-EF0817885D2C}" type="slidenum">
              <a:rPr lang="es-MX" smtClean="0"/>
              <a:pPr/>
              <a:t>5</a:t>
            </a:fld>
            <a:endParaRPr lang="es-MX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C016DCB9-2341-465A-A497-65082BC2EF6C}"/>
              </a:ext>
            </a:extLst>
          </p:cNvPr>
          <p:cNvGrpSpPr/>
          <p:nvPr/>
        </p:nvGrpSpPr>
        <p:grpSpPr>
          <a:xfrm>
            <a:off x="579037" y="2451279"/>
            <a:ext cx="10902149" cy="152400"/>
            <a:chOff x="537376" y="5518223"/>
            <a:chExt cx="10902149" cy="1524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1AAE845-E04A-462F-AD37-05C191F9655B}"/>
                </a:ext>
              </a:extLst>
            </p:cNvPr>
            <p:cNvCxnSpPr/>
            <p:nvPr/>
          </p:nvCxnSpPr>
          <p:spPr>
            <a:xfrm>
              <a:off x="537376" y="5594423"/>
              <a:ext cx="10902149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7">
              <a:extLst>
                <a:ext uri="{FF2B5EF4-FFF2-40B4-BE49-F238E27FC236}">
                  <a16:creationId xmlns:a16="http://schemas.microsoft.com/office/drawing/2014/main" xmlns="" id="{C499E05F-2C87-484E-A223-CA425EA72628}"/>
                </a:ext>
              </a:extLst>
            </p:cNvPr>
            <p:cNvSpPr/>
            <p:nvPr/>
          </p:nvSpPr>
          <p:spPr>
            <a:xfrm>
              <a:off x="5443906" y="5518223"/>
              <a:ext cx="152400" cy="1524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8">
              <a:extLst>
                <a:ext uri="{FF2B5EF4-FFF2-40B4-BE49-F238E27FC236}">
                  <a16:creationId xmlns:a16="http://schemas.microsoft.com/office/drawing/2014/main" xmlns="" id="{0E447BF0-9F02-4BB1-BE5B-B7C0424785AA}"/>
                </a:ext>
              </a:extLst>
            </p:cNvPr>
            <p:cNvSpPr/>
            <p:nvPr/>
          </p:nvSpPr>
          <p:spPr>
            <a:xfrm>
              <a:off x="5633443" y="5518223"/>
              <a:ext cx="152400" cy="1524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9">
              <a:extLst>
                <a:ext uri="{FF2B5EF4-FFF2-40B4-BE49-F238E27FC236}">
                  <a16:creationId xmlns:a16="http://schemas.microsoft.com/office/drawing/2014/main" xmlns="" id="{4C3422D3-04F4-45BA-9AA1-4128DFBDAAA1}"/>
                </a:ext>
              </a:extLst>
            </p:cNvPr>
            <p:cNvSpPr/>
            <p:nvPr/>
          </p:nvSpPr>
          <p:spPr>
            <a:xfrm>
              <a:off x="5818679" y="5518223"/>
              <a:ext cx="152400" cy="1524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10">
              <a:extLst>
                <a:ext uri="{FF2B5EF4-FFF2-40B4-BE49-F238E27FC236}">
                  <a16:creationId xmlns:a16="http://schemas.microsoft.com/office/drawing/2014/main" xmlns="" id="{3FBCDD42-6A07-4000-A693-DC9326886A25}"/>
                </a:ext>
              </a:extLst>
            </p:cNvPr>
            <p:cNvSpPr/>
            <p:nvPr/>
          </p:nvSpPr>
          <p:spPr>
            <a:xfrm>
              <a:off x="6005822" y="5518223"/>
              <a:ext cx="152400" cy="152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11">
              <a:extLst>
                <a:ext uri="{FF2B5EF4-FFF2-40B4-BE49-F238E27FC236}">
                  <a16:creationId xmlns:a16="http://schemas.microsoft.com/office/drawing/2014/main" xmlns="" id="{3C8FEEFC-356E-435C-864A-04EA4D97CA80}"/>
                </a:ext>
              </a:extLst>
            </p:cNvPr>
            <p:cNvSpPr/>
            <p:nvPr/>
          </p:nvSpPr>
          <p:spPr>
            <a:xfrm>
              <a:off x="6195359" y="5518223"/>
              <a:ext cx="152400" cy="1524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12">
              <a:extLst>
                <a:ext uri="{FF2B5EF4-FFF2-40B4-BE49-F238E27FC236}">
                  <a16:creationId xmlns:a16="http://schemas.microsoft.com/office/drawing/2014/main" xmlns="" id="{C5DCBC06-E04E-4C55-9B12-A1FE54C67208}"/>
                </a:ext>
              </a:extLst>
            </p:cNvPr>
            <p:cNvSpPr/>
            <p:nvPr/>
          </p:nvSpPr>
          <p:spPr>
            <a:xfrm>
              <a:off x="6380595" y="5518223"/>
              <a:ext cx="152400" cy="1524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6C7B6EDB-8945-4A90-9EC6-28D401432A4F}"/>
              </a:ext>
            </a:extLst>
          </p:cNvPr>
          <p:cNvSpPr/>
          <p:nvPr/>
        </p:nvSpPr>
        <p:spPr>
          <a:xfrm>
            <a:off x="579037" y="1376771"/>
            <a:ext cx="10780129" cy="535531"/>
          </a:xfrm>
          <a:prstGeom prst="rect">
            <a:avLst/>
          </a:prstGeom>
          <a:noFill/>
          <a:ln>
            <a:noFill/>
          </a:ln>
        </p:spPr>
        <p:txBody>
          <a:bodyPr vert="horz" lIns="0" tIns="45720" rIns="91440" bIns="4572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3200" b="1" dirty="0">
                <a:solidFill>
                  <a:schemeClr val="accent2"/>
                </a:solidFill>
                <a:latin typeface="Soberana Sans Light" panose="02000000000000000000" pitchFamily="50" charset="0"/>
              </a:rPr>
              <a:t>Mandato Legal (Ley ASEA)</a:t>
            </a:r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xmlns="" id="{D81C1AFD-3285-491A-AA2A-0513B10CD98E}"/>
              </a:ext>
            </a:extLst>
          </p:cNvPr>
          <p:cNvSpPr txBox="1"/>
          <p:nvPr/>
        </p:nvSpPr>
        <p:spPr>
          <a:xfrm>
            <a:off x="1932940" y="2969565"/>
            <a:ext cx="8533886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 defTabSz="342900">
              <a:spcBef>
                <a:spcPts val="1800"/>
              </a:spcBef>
              <a:spcAft>
                <a:spcPts val="450"/>
              </a:spcAft>
              <a:buClr>
                <a:srgbClr val="003366"/>
              </a:buClr>
              <a:buSzPct val="110000"/>
              <a:buFont typeface="Wingdings" charset="2"/>
              <a:buChar char="§"/>
            </a:pPr>
            <a:r>
              <a:rPr lang="es-MX" dirty="0">
                <a:cs typeface="Calibri" panose="020F0502020204030204" pitchFamily="34" charset="0"/>
              </a:rPr>
              <a:t>Publicada el 11 de agosto de 2014</a:t>
            </a:r>
          </a:p>
          <a:p>
            <a:pPr marL="273050" indent="-273050" algn="just" defTabSz="342900">
              <a:spcBef>
                <a:spcPts val="1800"/>
              </a:spcBef>
              <a:spcAft>
                <a:spcPts val="450"/>
              </a:spcAft>
              <a:buClr>
                <a:srgbClr val="003366"/>
              </a:buClr>
              <a:buSzPct val="110000"/>
              <a:buFont typeface="Wingdings" charset="2"/>
              <a:buChar char="§"/>
            </a:pPr>
            <a:r>
              <a:rPr lang="es-MX" dirty="0">
                <a:cs typeface="Calibri" panose="020F0502020204030204" pitchFamily="34" charset="0"/>
              </a:rPr>
              <a:t>Establece un total de 30 atribuciones a cargo de la Agencia siendo las sustantivas: regulación, gestión e inspección,.</a:t>
            </a:r>
          </a:p>
          <a:p>
            <a:pPr marL="273050" indent="-273050" algn="just" defTabSz="342900">
              <a:spcBef>
                <a:spcPts val="1800"/>
              </a:spcBef>
              <a:spcAft>
                <a:spcPts val="450"/>
              </a:spcAft>
              <a:buClr>
                <a:srgbClr val="003366"/>
              </a:buClr>
              <a:buSzPct val="110000"/>
              <a:buFont typeface="Wingdings" charset="2"/>
              <a:buChar char="§"/>
            </a:pPr>
            <a:r>
              <a:rPr lang="es-MX" dirty="0">
                <a:cs typeface="Calibri" panose="020F0502020204030204" pitchFamily="34" charset="0"/>
              </a:rPr>
              <a:t>Define el sector hidrocarburos, desde el reconocimiento y exploración superficial hasta el expendio al público de petrolíferos y gas licuado de petróleo</a:t>
            </a:r>
          </a:p>
          <a:p>
            <a:pPr marL="273050" indent="-273050" algn="just" defTabSz="342900">
              <a:spcBef>
                <a:spcPts val="1800"/>
              </a:spcBef>
              <a:spcAft>
                <a:spcPts val="450"/>
              </a:spcAft>
              <a:buClr>
                <a:srgbClr val="003366"/>
              </a:buClr>
              <a:buSzPct val="110000"/>
              <a:buFont typeface="Wingdings" charset="2"/>
              <a:buChar char="§"/>
            </a:pPr>
            <a:r>
              <a:rPr lang="es-MX" dirty="0">
                <a:cs typeface="Calibri" panose="020F0502020204030204" pitchFamily="34" charset="0"/>
              </a:rPr>
              <a:t>Define los 18 elementos que los Regulados deben implementar en los Sistemas de Administración de Seguridad Industrial, Seguridad Operativa y Protección al Medio Ambiente.</a:t>
            </a:r>
          </a:p>
        </p:txBody>
      </p:sp>
    </p:spTree>
    <p:extLst>
      <p:ext uri="{BB962C8B-B14F-4D97-AF65-F5344CB8AC3E}">
        <p14:creationId xmlns:p14="http://schemas.microsoft.com/office/powerpoint/2010/main" val="176157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C3C850-1C76-4E3F-898A-D78C1871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Modelo Regulatorio: 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xmlns="" id="{69FA5245-9A75-4067-9A66-869CC16B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495D-1C96-461D-AB76-EF0817885D2C}" type="slidenum">
              <a:rPr lang="es-MX" smtClean="0"/>
              <a:pPr/>
              <a:t>6</a:t>
            </a:fld>
            <a:endParaRPr lang="es-MX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946E1BD-0ADB-4885-A235-988931EB5C34}"/>
              </a:ext>
            </a:extLst>
          </p:cNvPr>
          <p:cNvGrpSpPr/>
          <p:nvPr/>
        </p:nvGrpSpPr>
        <p:grpSpPr>
          <a:xfrm>
            <a:off x="360147" y="1773543"/>
            <a:ext cx="7380000" cy="4542561"/>
            <a:chOff x="2406000" y="2004999"/>
            <a:chExt cx="7380000" cy="4542561"/>
          </a:xfrm>
        </p:grpSpPr>
        <p:sp>
          <p:nvSpPr>
            <p:cNvPr id="6" name="Rectángulo 6">
              <a:extLst>
                <a:ext uri="{FF2B5EF4-FFF2-40B4-BE49-F238E27FC236}">
                  <a16:creationId xmlns:a16="http://schemas.microsoft.com/office/drawing/2014/main" xmlns="" id="{D8011749-E1E2-4176-A2BB-8B0CCE4E5F2F}"/>
                </a:ext>
              </a:extLst>
            </p:cNvPr>
            <p:cNvSpPr/>
            <p:nvPr/>
          </p:nvSpPr>
          <p:spPr>
            <a:xfrm>
              <a:off x="2406000" y="3215639"/>
              <a:ext cx="7380000" cy="3331921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riángulo isósceles 17">
              <a:extLst>
                <a:ext uri="{FF2B5EF4-FFF2-40B4-BE49-F238E27FC236}">
                  <a16:creationId xmlns:a16="http://schemas.microsoft.com/office/drawing/2014/main" xmlns="" id="{163BDE6A-829A-40F1-9168-37F5D1FCE633}"/>
                </a:ext>
              </a:extLst>
            </p:cNvPr>
            <p:cNvSpPr/>
            <p:nvPr/>
          </p:nvSpPr>
          <p:spPr>
            <a:xfrm>
              <a:off x="2406000" y="2004999"/>
              <a:ext cx="7380000" cy="1210640"/>
            </a:xfrm>
            <a:prstGeom prst="triangle">
              <a:avLst>
                <a:gd name="adj" fmla="val 48829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bIns="360000" rtlCol="0" anchor="ctr" anchorCtr="0">
              <a:noAutofit/>
            </a:bodyPr>
            <a:lstStyle/>
            <a:p>
              <a:pPr lvl="0" algn="ctr" defTabSz="457200">
                <a:defRPr/>
              </a:pPr>
              <a:endParaRPr lang="es-MX" sz="11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  <a:p>
              <a:pPr lvl="0" algn="ctr" defTabSz="457200">
                <a:defRPr/>
              </a:pPr>
              <a:r>
                <a:rPr lang="es-MX" sz="11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Garantizar la seguridad de las personas y la integridad del medio ambiente con certidumbre jurídica, procedimental y de costos en el sector hidrocarburos.</a:t>
              </a:r>
            </a:p>
          </p:txBody>
        </p:sp>
        <p:sp>
          <p:nvSpPr>
            <p:cNvPr id="8" name="Rectángulo redondeado 8">
              <a:extLst>
                <a:ext uri="{FF2B5EF4-FFF2-40B4-BE49-F238E27FC236}">
                  <a16:creationId xmlns:a16="http://schemas.microsoft.com/office/drawing/2014/main" xmlns="" id="{0A33059E-D131-4884-9B20-194F748F43EB}"/>
                </a:ext>
              </a:extLst>
            </p:cNvPr>
            <p:cNvSpPr/>
            <p:nvPr/>
          </p:nvSpPr>
          <p:spPr>
            <a:xfrm>
              <a:off x="2496000" y="5856269"/>
              <a:ext cx="7200000" cy="2880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defRPr/>
              </a:pPr>
              <a:r>
                <a:rPr lang="es-ES" sz="11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Administración por procesos</a:t>
              </a:r>
            </a:p>
          </p:txBody>
        </p:sp>
        <p:sp>
          <p:nvSpPr>
            <p:cNvPr id="9" name="Rectángulo redondeado 4">
              <a:extLst>
                <a:ext uri="{FF2B5EF4-FFF2-40B4-BE49-F238E27FC236}">
                  <a16:creationId xmlns:a16="http://schemas.microsoft.com/office/drawing/2014/main" xmlns="" id="{984E30A5-51F2-4F3E-AB8A-51152981B96C}"/>
                </a:ext>
              </a:extLst>
            </p:cNvPr>
            <p:cNvSpPr/>
            <p:nvPr/>
          </p:nvSpPr>
          <p:spPr>
            <a:xfrm>
              <a:off x="5016000" y="3937097"/>
              <a:ext cx="2160000" cy="720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defRPr/>
              </a:pPr>
              <a:r>
                <a:rPr lang="es-MX" sz="1600" kern="0" dirty="0">
                  <a:solidFill>
                    <a:srgbClr val="FFFFFF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Gestión del riesgo</a:t>
              </a:r>
            </a:p>
          </p:txBody>
        </p:sp>
        <p:sp>
          <p:nvSpPr>
            <p:cNvPr id="10" name="Rectángulo redondeado 8">
              <a:extLst>
                <a:ext uri="{FF2B5EF4-FFF2-40B4-BE49-F238E27FC236}">
                  <a16:creationId xmlns:a16="http://schemas.microsoft.com/office/drawing/2014/main" xmlns="" id="{096A4D02-97BC-4331-91A8-1149080D76DA}"/>
                </a:ext>
              </a:extLst>
            </p:cNvPr>
            <p:cNvSpPr/>
            <p:nvPr/>
          </p:nvSpPr>
          <p:spPr>
            <a:xfrm>
              <a:off x="2496000" y="6189989"/>
              <a:ext cx="7200000" cy="2880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defRPr/>
              </a:pPr>
              <a:r>
                <a:rPr lang="en-US" sz="1100" dirty="0" err="1">
                  <a:solidFill>
                    <a:schemeClr val="bg1"/>
                  </a:solidFill>
                  <a:latin typeface="Trebuchet MS" panose="020B0603020202020204" pitchFamily="34" charset="0"/>
                </a:rPr>
                <a:t>Plataforma</a:t>
              </a:r>
              <a:r>
                <a:rPr lang="en-US" sz="11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digital para </a:t>
              </a:r>
              <a:r>
                <a:rPr lang="en-US" sz="1100" dirty="0" err="1">
                  <a:solidFill>
                    <a:schemeClr val="bg1"/>
                  </a:solidFill>
                  <a:latin typeface="Trebuchet MS" panose="020B0603020202020204" pitchFamily="34" charset="0"/>
                </a:rPr>
                <a:t>trámites</a:t>
              </a:r>
              <a:endParaRPr lang="es-ES" sz="11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Rectángulo redondeado 8">
              <a:extLst>
                <a:ext uri="{FF2B5EF4-FFF2-40B4-BE49-F238E27FC236}">
                  <a16:creationId xmlns:a16="http://schemas.microsoft.com/office/drawing/2014/main" xmlns="" id="{4C010CAB-1F5E-4A10-AAF0-620483BA30E7}"/>
                </a:ext>
              </a:extLst>
            </p:cNvPr>
            <p:cNvSpPr/>
            <p:nvPr/>
          </p:nvSpPr>
          <p:spPr>
            <a:xfrm>
              <a:off x="2496000" y="3295365"/>
              <a:ext cx="3420000" cy="54610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defRPr/>
              </a:pPr>
              <a:r>
                <a:rPr lang="es-ES" sz="11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Sistemas de Administración de Seguridad Industrial, Seguridad Operativa y</a:t>
              </a:r>
            </a:p>
            <a:p>
              <a:pPr lvl="0" algn="ctr" defTabSz="457200">
                <a:defRPr/>
              </a:pPr>
              <a:r>
                <a:rPr lang="es-ES" sz="11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Protección Ambiental</a:t>
              </a:r>
            </a:p>
          </p:txBody>
        </p:sp>
        <p:sp>
          <p:nvSpPr>
            <p:cNvPr id="12" name="Rectángulo redondeado 8">
              <a:extLst>
                <a:ext uri="{FF2B5EF4-FFF2-40B4-BE49-F238E27FC236}">
                  <a16:creationId xmlns:a16="http://schemas.microsoft.com/office/drawing/2014/main" xmlns="" id="{C2E635B9-3007-420A-9851-3584E330F4F7}"/>
                </a:ext>
              </a:extLst>
            </p:cNvPr>
            <p:cNvSpPr/>
            <p:nvPr/>
          </p:nvSpPr>
          <p:spPr>
            <a:xfrm>
              <a:off x="6276000" y="3290663"/>
              <a:ext cx="3420000" cy="54610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es-ES" sz="11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Responsabilidad financiera suficiente y oportuna (seguros)</a:t>
              </a:r>
            </a:p>
          </p:txBody>
        </p:sp>
        <p:sp>
          <p:nvSpPr>
            <p:cNvPr id="13" name="Rectángulo redondeado 8">
              <a:extLst>
                <a:ext uri="{FF2B5EF4-FFF2-40B4-BE49-F238E27FC236}">
                  <a16:creationId xmlns:a16="http://schemas.microsoft.com/office/drawing/2014/main" xmlns="" id="{E5CAE0AD-E028-4486-A641-AA0B99200B19}"/>
                </a:ext>
              </a:extLst>
            </p:cNvPr>
            <p:cNvSpPr/>
            <p:nvPr/>
          </p:nvSpPr>
          <p:spPr>
            <a:xfrm>
              <a:off x="2496000" y="5522549"/>
              <a:ext cx="7200000" cy="2880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es-ES" sz="11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Ampliación de capacidades: terceros</a:t>
              </a:r>
            </a:p>
          </p:txBody>
        </p:sp>
        <p:sp>
          <p:nvSpPr>
            <p:cNvPr id="14" name="Rectángulo redondeado 8">
              <a:extLst>
                <a:ext uri="{FF2B5EF4-FFF2-40B4-BE49-F238E27FC236}">
                  <a16:creationId xmlns:a16="http://schemas.microsoft.com/office/drawing/2014/main" xmlns="" id="{F867B984-2884-4B76-A33B-BD4E972B7BA7}"/>
                </a:ext>
              </a:extLst>
            </p:cNvPr>
            <p:cNvSpPr/>
            <p:nvPr/>
          </p:nvSpPr>
          <p:spPr>
            <a:xfrm>
              <a:off x="2496001" y="3937096"/>
              <a:ext cx="2160000" cy="720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es-ES" sz="1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Regulación técnica por objetivos</a:t>
              </a:r>
            </a:p>
          </p:txBody>
        </p:sp>
        <p:sp>
          <p:nvSpPr>
            <p:cNvPr id="15" name="Rectángulo redondeado 8">
              <a:extLst>
                <a:ext uri="{FF2B5EF4-FFF2-40B4-BE49-F238E27FC236}">
                  <a16:creationId xmlns:a16="http://schemas.microsoft.com/office/drawing/2014/main" xmlns="" id="{3D7B5097-067D-417B-8169-92AB559D10E2}"/>
                </a:ext>
              </a:extLst>
            </p:cNvPr>
            <p:cNvSpPr/>
            <p:nvPr/>
          </p:nvSpPr>
          <p:spPr>
            <a:xfrm>
              <a:off x="7536000" y="3937096"/>
              <a:ext cx="2160000" cy="720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defRPr/>
              </a:pPr>
              <a:r>
                <a:rPr lang="es-ES" sz="1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Política jurídica correctiva</a:t>
              </a:r>
            </a:p>
          </p:txBody>
        </p:sp>
        <p:sp>
          <p:nvSpPr>
            <p:cNvPr id="16" name="Rectángulo redondeado 8">
              <a:extLst>
                <a:ext uri="{FF2B5EF4-FFF2-40B4-BE49-F238E27FC236}">
                  <a16:creationId xmlns:a16="http://schemas.microsoft.com/office/drawing/2014/main" xmlns="" id="{0E0A27D6-612D-40BC-B9DC-5BD071D4D48A}"/>
                </a:ext>
              </a:extLst>
            </p:cNvPr>
            <p:cNvSpPr/>
            <p:nvPr/>
          </p:nvSpPr>
          <p:spPr>
            <a:xfrm>
              <a:off x="5016000" y="4705643"/>
              <a:ext cx="2160000" cy="720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defRPr/>
              </a:pPr>
              <a:r>
                <a:rPr lang="es-ES" sz="1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Inspección basada en riesgo </a:t>
              </a:r>
            </a:p>
          </p:txBody>
        </p:sp>
      </p:grpSp>
      <p:sp>
        <p:nvSpPr>
          <p:cNvPr id="18" name="Marcador de contenido 5">
            <a:extLst>
              <a:ext uri="{FF2B5EF4-FFF2-40B4-BE49-F238E27FC236}">
                <a16:creationId xmlns:a16="http://schemas.microsoft.com/office/drawing/2014/main" xmlns="" id="{92DE57A7-229D-4517-A4E2-68E461FF69AF}"/>
              </a:ext>
            </a:extLst>
          </p:cNvPr>
          <p:cNvSpPr txBox="1">
            <a:spLocks/>
          </p:cNvSpPr>
          <p:nvPr/>
        </p:nvSpPr>
        <p:spPr>
          <a:xfrm>
            <a:off x="8951853" y="3705642"/>
            <a:ext cx="2880000" cy="27755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2"/>
              </a:buBlip>
              <a:defRPr sz="1800" b="0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2"/>
              </a:buBlip>
              <a:defRPr sz="1800" b="0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2"/>
              </a:buBlip>
              <a:defRPr sz="1800" b="0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2"/>
              </a:buBlip>
              <a:defRPr sz="1800" b="0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366"/>
              </a:buClr>
            </a:pPr>
            <a:r>
              <a:rPr lang="en-US" sz="1400" b="1" dirty="0" err="1">
                <a:solidFill>
                  <a:schemeClr val="accent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Profesionalismo</a:t>
            </a:r>
            <a:r>
              <a:rPr lang="en-US" sz="1400" b="1" dirty="0">
                <a:solidFill>
                  <a:schemeClr val="accent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Clr>
                <a:srgbClr val="003366"/>
              </a:buClr>
            </a:pPr>
            <a:r>
              <a:rPr lang="es-ES" sz="1400" dirty="0">
                <a:solidFill>
                  <a:schemeClr val="tx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Trabajamos con ética, conocimiento y experiencia</a:t>
            </a:r>
            <a:endParaRPr lang="en-US" sz="500" dirty="0">
              <a:solidFill>
                <a:schemeClr val="tx2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>
              <a:buClr>
                <a:srgbClr val="003366"/>
              </a:buClr>
            </a:pPr>
            <a:r>
              <a:rPr lang="en-US" sz="1400" b="1" dirty="0" err="1">
                <a:solidFill>
                  <a:schemeClr val="accent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Transparencia</a:t>
            </a:r>
            <a:endParaRPr lang="en-US" sz="1400" b="1" dirty="0">
              <a:solidFill>
                <a:schemeClr val="accent4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>
              <a:buClr>
                <a:srgbClr val="003366"/>
              </a:buClr>
            </a:pPr>
            <a:r>
              <a:rPr lang="es-ES" sz="1400" dirty="0">
                <a:solidFill>
                  <a:schemeClr val="tx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Lo que hacemos es público y accesible</a:t>
            </a:r>
            <a:endParaRPr lang="en-US" sz="500" dirty="0">
              <a:solidFill>
                <a:schemeClr val="tx2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>
              <a:buClr>
                <a:srgbClr val="003366"/>
              </a:buClr>
            </a:pPr>
            <a:r>
              <a:rPr lang="en-US" sz="1400" b="1" dirty="0" err="1">
                <a:solidFill>
                  <a:schemeClr val="accent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Imparcialidad</a:t>
            </a:r>
            <a:endParaRPr lang="en-US" sz="1400" b="1" dirty="0">
              <a:solidFill>
                <a:schemeClr val="accent4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>
              <a:buClr>
                <a:srgbClr val="003366"/>
              </a:buClr>
            </a:pPr>
            <a:r>
              <a:rPr lang="es-ES" sz="1400" dirty="0">
                <a:solidFill>
                  <a:schemeClr val="tx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Tomamos decisiones sustentadas en criterios objetivos</a:t>
            </a:r>
            <a:endParaRPr lang="en-US" sz="500" dirty="0">
              <a:latin typeface="Trebuchet MS" panose="020B0603020202020204" pitchFamily="34" charset="0"/>
            </a:endParaRPr>
          </a:p>
          <a:p>
            <a:pPr>
              <a:buClr>
                <a:srgbClr val="003366"/>
              </a:buClr>
            </a:pPr>
            <a:r>
              <a:rPr lang="es-ES" sz="1400" b="1" dirty="0">
                <a:solidFill>
                  <a:schemeClr val="accent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Oportunidad</a:t>
            </a:r>
            <a:endParaRPr lang="en-US" sz="1400" b="1" dirty="0">
              <a:solidFill>
                <a:schemeClr val="accent4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>
              <a:buClr>
                <a:srgbClr val="003366"/>
              </a:buClr>
            </a:pPr>
            <a:r>
              <a:rPr lang="es-ES" sz="1400" dirty="0">
                <a:solidFill>
                  <a:schemeClr val="tx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Actuamos bien y a tiempo</a:t>
            </a:r>
            <a:endParaRPr lang="en-US" sz="1400" dirty="0">
              <a:solidFill>
                <a:schemeClr val="tx2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Marcador de contenido 5">
            <a:extLst>
              <a:ext uri="{FF2B5EF4-FFF2-40B4-BE49-F238E27FC236}">
                <a16:creationId xmlns:a16="http://schemas.microsoft.com/office/drawing/2014/main" xmlns="" id="{E6D2EF8E-3E49-4DBA-B7F8-F4D4DF5D26BB}"/>
              </a:ext>
            </a:extLst>
          </p:cNvPr>
          <p:cNvSpPr txBox="1">
            <a:spLocks/>
          </p:cNvSpPr>
          <p:nvPr/>
        </p:nvSpPr>
        <p:spPr>
          <a:xfrm>
            <a:off x="8951853" y="2109409"/>
            <a:ext cx="2880000" cy="9193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2"/>
              </a:buBlip>
              <a:defRPr sz="2400" b="0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2"/>
              </a:buBlip>
              <a:defRPr sz="2000" b="0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2"/>
              </a:buBlip>
              <a:defRPr sz="1800" b="0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2"/>
              </a:buBlip>
              <a:defRPr sz="1800" b="0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schemeClr val="tx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Ser la Agencia que lleve al sector de hidrocarburos de México a ser el más limpio y seguro en el mundo.</a:t>
            </a:r>
          </a:p>
        </p:txBody>
      </p:sp>
      <p:sp>
        <p:nvSpPr>
          <p:cNvPr id="20" name="Marcador de texto 4">
            <a:extLst>
              <a:ext uri="{FF2B5EF4-FFF2-40B4-BE49-F238E27FC236}">
                <a16:creationId xmlns:a16="http://schemas.microsoft.com/office/drawing/2014/main" xmlns="" id="{4D0BB194-9BD9-4B5E-A2D1-939DD3D1E25D}"/>
              </a:ext>
            </a:extLst>
          </p:cNvPr>
          <p:cNvSpPr txBox="1">
            <a:spLocks/>
          </p:cNvSpPr>
          <p:nvPr/>
        </p:nvSpPr>
        <p:spPr>
          <a:xfrm>
            <a:off x="8951853" y="1547445"/>
            <a:ext cx="1080000" cy="432000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2"/>
              </a:buBlip>
              <a:defRPr sz="2400" b="0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2"/>
              </a:buBlip>
              <a:defRPr sz="2000" b="0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2"/>
              </a:buBlip>
              <a:defRPr sz="1800" b="0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2"/>
              </a:buBlip>
              <a:defRPr sz="1800" b="0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chemeClr val="accent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Visión</a:t>
            </a:r>
            <a:endParaRPr lang="en-US" b="1" dirty="0">
              <a:solidFill>
                <a:schemeClr val="accent2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D4EEB3A6-F104-4527-AC5A-9B2D25FC0C09}"/>
              </a:ext>
            </a:extLst>
          </p:cNvPr>
          <p:cNvSpPr txBox="1">
            <a:spLocks/>
          </p:cNvSpPr>
          <p:nvPr/>
        </p:nvSpPr>
        <p:spPr>
          <a:xfrm>
            <a:off x="8951853" y="3143678"/>
            <a:ext cx="1080000" cy="43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None/>
              <a:defRPr sz="2000" b="1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None/>
              <a:defRPr sz="1800" b="1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None/>
              <a:defRPr sz="1600" b="1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None/>
              <a:defRPr sz="1600" b="1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>
                <a:solidFill>
                  <a:schemeClr val="accent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Valores</a:t>
            </a:r>
            <a:endParaRPr lang="en-US" sz="2400" dirty="0">
              <a:solidFill>
                <a:schemeClr val="accent2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Gráfico 24" descr="Globo terrestre, América">
            <a:extLst>
              <a:ext uri="{FF2B5EF4-FFF2-40B4-BE49-F238E27FC236}">
                <a16:creationId xmlns:a16="http://schemas.microsoft.com/office/drawing/2014/main" xmlns="" id="{43E24C0C-5C03-4955-AB73-7DF2F1F2E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53613" y="1547445"/>
            <a:ext cx="540000" cy="540000"/>
          </a:xfrm>
          <a:prstGeom prst="rect">
            <a:avLst/>
          </a:prstGeom>
        </p:spPr>
      </p:pic>
      <p:sp>
        <p:nvSpPr>
          <p:cNvPr id="29" name="Shape 19636">
            <a:extLst>
              <a:ext uri="{FF2B5EF4-FFF2-40B4-BE49-F238E27FC236}">
                <a16:creationId xmlns:a16="http://schemas.microsoft.com/office/drawing/2014/main" xmlns="" id="{1187B6CD-AAA1-46FC-ACDA-A16D6478C0CB}"/>
              </a:ext>
            </a:extLst>
          </p:cNvPr>
          <p:cNvSpPr>
            <a:spLocks noChangeAspect="1"/>
          </p:cNvSpPr>
          <p:nvPr/>
        </p:nvSpPr>
        <p:spPr>
          <a:xfrm>
            <a:off x="8299269" y="3143678"/>
            <a:ext cx="448688" cy="54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3" y="0"/>
                </a:moveTo>
                <a:cubicBezTo>
                  <a:pt x="8609" y="0"/>
                  <a:pt x="6523" y="714"/>
                  <a:pt x="4957" y="2015"/>
                </a:cubicBezTo>
                <a:cubicBezTo>
                  <a:pt x="3390" y="3316"/>
                  <a:pt x="2531" y="5048"/>
                  <a:pt x="2531" y="6889"/>
                </a:cubicBezTo>
                <a:cubicBezTo>
                  <a:pt x="2531" y="8300"/>
                  <a:pt x="3044" y="9642"/>
                  <a:pt x="3987" y="10781"/>
                </a:cubicBezTo>
                <a:lnTo>
                  <a:pt x="0" y="18993"/>
                </a:lnTo>
                <a:cubicBezTo>
                  <a:pt x="0" y="18993"/>
                  <a:pt x="4669" y="18703"/>
                  <a:pt x="4669" y="18703"/>
                </a:cubicBezTo>
                <a:lnTo>
                  <a:pt x="7791" y="21600"/>
                </a:lnTo>
                <a:lnTo>
                  <a:pt x="10808" y="15416"/>
                </a:lnTo>
                <a:lnTo>
                  <a:pt x="13809" y="21600"/>
                </a:lnTo>
                <a:lnTo>
                  <a:pt x="16931" y="18703"/>
                </a:lnTo>
                <a:lnTo>
                  <a:pt x="21600" y="18993"/>
                </a:lnTo>
                <a:lnTo>
                  <a:pt x="17629" y="10832"/>
                </a:lnTo>
                <a:cubicBezTo>
                  <a:pt x="18592" y="9686"/>
                  <a:pt x="19114" y="8316"/>
                  <a:pt x="19114" y="6889"/>
                </a:cubicBezTo>
                <a:cubicBezTo>
                  <a:pt x="19114" y="5048"/>
                  <a:pt x="18256" y="3316"/>
                  <a:pt x="16689" y="2015"/>
                </a:cubicBezTo>
                <a:cubicBezTo>
                  <a:pt x="15123" y="714"/>
                  <a:pt x="13039" y="0"/>
                  <a:pt x="10823" y="0"/>
                </a:cubicBezTo>
                <a:close/>
                <a:moveTo>
                  <a:pt x="10823" y="1524"/>
                </a:moveTo>
                <a:cubicBezTo>
                  <a:pt x="12547" y="1524"/>
                  <a:pt x="14167" y="2084"/>
                  <a:pt x="15385" y="3098"/>
                </a:cubicBezTo>
                <a:cubicBezTo>
                  <a:pt x="16606" y="4111"/>
                  <a:pt x="17280" y="5456"/>
                  <a:pt x="17280" y="6889"/>
                </a:cubicBezTo>
                <a:cubicBezTo>
                  <a:pt x="17280" y="7634"/>
                  <a:pt x="17094" y="8356"/>
                  <a:pt x="16749" y="9018"/>
                </a:cubicBezTo>
                <a:cubicBezTo>
                  <a:pt x="16455" y="9583"/>
                  <a:pt x="16057" y="10106"/>
                  <a:pt x="15537" y="10567"/>
                </a:cubicBezTo>
                <a:cubicBezTo>
                  <a:pt x="15491" y="10607"/>
                  <a:pt x="15432" y="10642"/>
                  <a:pt x="15385" y="10680"/>
                </a:cubicBezTo>
                <a:cubicBezTo>
                  <a:pt x="14551" y="11376"/>
                  <a:pt x="13532" y="11858"/>
                  <a:pt x="12414" y="12091"/>
                </a:cubicBezTo>
                <a:cubicBezTo>
                  <a:pt x="12033" y="12170"/>
                  <a:pt x="11646" y="12222"/>
                  <a:pt x="11247" y="12242"/>
                </a:cubicBezTo>
                <a:cubicBezTo>
                  <a:pt x="11110" y="12249"/>
                  <a:pt x="10962" y="12255"/>
                  <a:pt x="10823" y="12255"/>
                </a:cubicBezTo>
                <a:cubicBezTo>
                  <a:pt x="10667" y="12255"/>
                  <a:pt x="10523" y="12250"/>
                  <a:pt x="10368" y="12242"/>
                </a:cubicBezTo>
                <a:cubicBezTo>
                  <a:pt x="9967" y="12219"/>
                  <a:pt x="9570" y="12162"/>
                  <a:pt x="9186" y="12078"/>
                </a:cubicBezTo>
                <a:cubicBezTo>
                  <a:pt x="8091" y="11840"/>
                  <a:pt x="7081" y="11363"/>
                  <a:pt x="6260" y="10680"/>
                </a:cubicBezTo>
                <a:cubicBezTo>
                  <a:pt x="6200" y="10631"/>
                  <a:pt x="6149" y="10581"/>
                  <a:pt x="6093" y="10529"/>
                </a:cubicBezTo>
                <a:cubicBezTo>
                  <a:pt x="5574" y="10063"/>
                  <a:pt x="5154" y="9539"/>
                  <a:pt x="4866" y="8967"/>
                </a:cubicBezTo>
                <a:cubicBezTo>
                  <a:pt x="4539" y="8319"/>
                  <a:pt x="4365" y="7613"/>
                  <a:pt x="4365" y="6889"/>
                </a:cubicBezTo>
                <a:cubicBezTo>
                  <a:pt x="4365" y="5456"/>
                  <a:pt x="5041" y="4111"/>
                  <a:pt x="6260" y="3098"/>
                </a:cubicBezTo>
                <a:cubicBezTo>
                  <a:pt x="7481" y="2084"/>
                  <a:pt x="9099" y="1524"/>
                  <a:pt x="10823" y="1524"/>
                </a:cubicBezTo>
                <a:close/>
                <a:moveTo>
                  <a:pt x="11975" y="3061"/>
                </a:moveTo>
                <a:lnTo>
                  <a:pt x="7715" y="5416"/>
                </a:lnTo>
                <a:lnTo>
                  <a:pt x="8746" y="6675"/>
                </a:lnTo>
                <a:cubicBezTo>
                  <a:pt x="8746" y="6675"/>
                  <a:pt x="10141" y="5907"/>
                  <a:pt x="10141" y="5907"/>
                </a:cubicBezTo>
                <a:lnTo>
                  <a:pt x="10141" y="10391"/>
                </a:lnTo>
                <a:lnTo>
                  <a:pt x="11975" y="10391"/>
                </a:lnTo>
                <a:lnTo>
                  <a:pt x="11975" y="3061"/>
                </a:lnTo>
                <a:close/>
                <a:moveTo>
                  <a:pt x="5351" y="12066"/>
                </a:moveTo>
                <a:cubicBezTo>
                  <a:pt x="6571" y="12961"/>
                  <a:pt x="8043" y="13527"/>
                  <a:pt x="9640" y="13716"/>
                </a:cubicBezTo>
                <a:lnTo>
                  <a:pt x="7185" y="18766"/>
                </a:lnTo>
                <a:lnTo>
                  <a:pt x="5427" y="17129"/>
                </a:lnTo>
                <a:lnTo>
                  <a:pt x="2804" y="17293"/>
                </a:lnTo>
                <a:cubicBezTo>
                  <a:pt x="2804" y="17293"/>
                  <a:pt x="5351" y="12066"/>
                  <a:pt x="5351" y="12066"/>
                </a:cubicBezTo>
                <a:close/>
                <a:moveTo>
                  <a:pt x="16264" y="12091"/>
                </a:moveTo>
                <a:cubicBezTo>
                  <a:pt x="16264" y="12091"/>
                  <a:pt x="18796" y="17293"/>
                  <a:pt x="18796" y="17293"/>
                </a:cubicBezTo>
                <a:lnTo>
                  <a:pt x="16173" y="17129"/>
                </a:lnTo>
                <a:lnTo>
                  <a:pt x="14400" y="18766"/>
                </a:lnTo>
                <a:lnTo>
                  <a:pt x="11960" y="13716"/>
                </a:lnTo>
                <a:cubicBezTo>
                  <a:pt x="13559" y="13535"/>
                  <a:pt x="15040" y="12980"/>
                  <a:pt x="16264" y="12091"/>
                </a:cubicBezTo>
                <a:close/>
              </a:path>
            </a:pathLst>
          </a:custGeom>
          <a:solidFill>
            <a:schemeClr val="tx2"/>
          </a:solidFill>
          <a:ln w="12700">
            <a:noFill/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latin typeface="Trebuchet MS" panose="020B0603020202020204" pitchFamily="34" charset="0"/>
            </a:endParaRPr>
          </a:p>
        </p:txBody>
      </p:sp>
      <p:sp>
        <p:nvSpPr>
          <p:cNvPr id="24" name="Shape 16880">
            <a:hlinkClick r:id="rId5" action="ppaction://hlinksldjump"/>
            <a:extLst>
              <a:ext uri="{FF2B5EF4-FFF2-40B4-BE49-F238E27FC236}">
                <a16:creationId xmlns:a16="http://schemas.microsoft.com/office/drawing/2014/main" xmlns="" id="{6BD375F4-B93B-4AA2-ADB2-D6C49F742110}"/>
              </a:ext>
            </a:extLst>
          </p:cNvPr>
          <p:cNvSpPr>
            <a:spLocks noChangeAspect="1"/>
          </p:cNvSpPr>
          <p:nvPr/>
        </p:nvSpPr>
        <p:spPr>
          <a:xfrm>
            <a:off x="8186567" y="319563"/>
            <a:ext cx="787776" cy="787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4" h="21600" extrusionOk="0">
                <a:moveTo>
                  <a:pt x="14464" y="8786"/>
                </a:moveTo>
                <a:cubicBezTo>
                  <a:pt x="15397" y="8786"/>
                  <a:pt x="16151" y="8032"/>
                  <a:pt x="16151" y="7096"/>
                </a:cubicBezTo>
                <a:cubicBezTo>
                  <a:pt x="16151" y="6166"/>
                  <a:pt x="15397" y="5406"/>
                  <a:pt x="14464" y="5406"/>
                </a:cubicBezTo>
                <a:cubicBezTo>
                  <a:pt x="13534" y="5406"/>
                  <a:pt x="12779" y="6166"/>
                  <a:pt x="12779" y="7096"/>
                </a:cubicBezTo>
                <a:cubicBezTo>
                  <a:pt x="12779" y="8032"/>
                  <a:pt x="13534" y="8786"/>
                  <a:pt x="14464" y="8786"/>
                </a:cubicBezTo>
                <a:cubicBezTo>
                  <a:pt x="14464" y="8786"/>
                  <a:pt x="14464" y="8786"/>
                  <a:pt x="14464" y="8786"/>
                </a:cubicBezTo>
                <a:close/>
                <a:moveTo>
                  <a:pt x="17767" y="10032"/>
                </a:moveTo>
                <a:cubicBezTo>
                  <a:pt x="15670" y="13260"/>
                  <a:pt x="11150" y="15397"/>
                  <a:pt x="7410" y="16161"/>
                </a:cubicBezTo>
                <a:lnTo>
                  <a:pt x="5425" y="14167"/>
                </a:lnTo>
                <a:cubicBezTo>
                  <a:pt x="6186" y="10422"/>
                  <a:pt x="8318" y="5888"/>
                  <a:pt x="11537" y="3786"/>
                </a:cubicBezTo>
                <a:cubicBezTo>
                  <a:pt x="13770" y="2329"/>
                  <a:pt x="16565" y="2073"/>
                  <a:pt x="19514" y="2033"/>
                </a:cubicBezTo>
                <a:cubicBezTo>
                  <a:pt x="19480" y="4992"/>
                  <a:pt x="19220" y="7793"/>
                  <a:pt x="17767" y="10032"/>
                </a:cubicBezTo>
                <a:cubicBezTo>
                  <a:pt x="17767" y="10032"/>
                  <a:pt x="17767" y="10032"/>
                  <a:pt x="17767" y="10032"/>
                </a:cubicBezTo>
                <a:close/>
                <a:moveTo>
                  <a:pt x="11743" y="19375"/>
                </a:moveTo>
                <a:cubicBezTo>
                  <a:pt x="11532" y="18696"/>
                  <a:pt x="11222" y="17997"/>
                  <a:pt x="10834" y="17296"/>
                </a:cubicBezTo>
                <a:cubicBezTo>
                  <a:pt x="11752" y="16973"/>
                  <a:pt x="12683" y="16578"/>
                  <a:pt x="13592" y="16113"/>
                </a:cubicBezTo>
                <a:cubicBezTo>
                  <a:pt x="13296" y="17346"/>
                  <a:pt x="12658" y="18483"/>
                  <a:pt x="11743" y="19375"/>
                </a:cubicBezTo>
                <a:cubicBezTo>
                  <a:pt x="11743" y="19375"/>
                  <a:pt x="11743" y="19375"/>
                  <a:pt x="11743" y="19375"/>
                </a:cubicBezTo>
                <a:close/>
                <a:moveTo>
                  <a:pt x="2218" y="9827"/>
                </a:moveTo>
                <a:cubicBezTo>
                  <a:pt x="3109" y="8909"/>
                  <a:pt x="4242" y="8269"/>
                  <a:pt x="5474" y="7973"/>
                </a:cubicBezTo>
                <a:cubicBezTo>
                  <a:pt x="5008" y="8882"/>
                  <a:pt x="4615" y="9816"/>
                  <a:pt x="4293" y="10735"/>
                </a:cubicBezTo>
                <a:cubicBezTo>
                  <a:pt x="3592" y="10348"/>
                  <a:pt x="2897" y="10038"/>
                  <a:pt x="2218" y="9827"/>
                </a:cubicBezTo>
                <a:cubicBezTo>
                  <a:pt x="2218" y="9827"/>
                  <a:pt x="2218" y="9827"/>
                  <a:pt x="2218" y="9827"/>
                </a:cubicBezTo>
                <a:close/>
                <a:moveTo>
                  <a:pt x="20533" y="0"/>
                </a:moveTo>
                <a:cubicBezTo>
                  <a:pt x="16894" y="0"/>
                  <a:pt x="13388" y="160"/>
                  <a:pt x="10435" y="2084"/>
                </a:cubicBezTo>
                <a:cubicBezTo>
                  <a:pt x="8878" y="3101"/>
                  <a:pt x="7588" y="4526"/>
                  <a:pt x="6544" y="6114"/>
                </a:cubicBezTo>
                <a:cubicBezTo>
                  <a:pt x="4019" y="6269"/>
                  <a:pt x="1671" y="7553"/>
                  <a:pt x="188" y="9635"/>
                </a:cubicBezTo>
                <a:cubicBezTo>
                  <a:pt x="-14" y="9923"/>
                  <a:pt x="-56" y="10289"/>
                  <a:pt x="74" y="10613"/>
                </a:cubicBezTo>
                <a:cubicBezTo>
                  <a:pt x="209" y="10935"/>
                  <a:pt x="496" y="11166"/>
                  <a:pt x="841" y="11228"/>
                </a:cubicBezTo>
                <a:cubicBezTo>
                  <a:pt x="1749" y="11377"/>
                  <a:pt x="2757" y="11787"/>
                  <a:pt x="3772" y="12393"/>
                </a:cubicBezTo>
                <a:cubicBezTo>
                  <a:pt x="3592" y="13066"/>
                  <a:pt x="3439" y="13719"/>
                  <a:pt x="3334" y="14333"/>
                </a:cubicBezTo>
                <a:cubicBezTo>
                  <a:pt x="3279" y="14655"/>
                  <a:pt x="3384" y="14990"/>
                  <a:pt x="3613" y="15223"/>
                </a:cubicBezTo>
                <a:lnTo>
                  <a:pt x="6358" y="17971"/>
                </a:lnTo>
                <a:cubicBezTo>
                  <a:pt x="6551" y="18164"/>
                  <a:pt x="6805" y="18269"/>
                  <a:pt x="7074" y="18269"/>
                </a:cubicBezTo>
                <a:cubicBezTo>
                  <a:pt x="7129" y="18269"/>
                  <a:pt x="7190" y="18264"/>
                  <a:pt x="7249" y="18253"/>
                </a:cubicBezTo>
                <a:cubicBezTo>
                  <a:pt x="7857" y="18148"/>
                  <a:pt x="8514" y="17999"/>
                  <a:pt x="9184" y="17815"/>
                </a:cubicBezTo>
                <a:cubicBezTo>
                  <a:pt x="9786" y="18835"/>
                  <a:pt x="10196" y="19845"/>
                  <a:pt x="10346" y="20757"/>
                </a:cubicBezTo>
                <a:cubicBezTo>
                  <a:pt x="10405" y="21099"/>
                  <a:pt x="10636" y="21389"/>
                  <a:pt x="10958" y="21524"/>
                </a:cubicBezTo>
                <a:cubicBezTo>
                  <a:pt x="11083" y="21575"/>
                  <a:pt x="11216" y="21600"/>
                  <a:pt x="11343" y="21600"/>
                </a:cubicBezTo>
                <a:cubicBezTo>
                  <a:pt x="11551" y="21600"/>
                  <a:pt x="11759" y="21540"/>
                  <a:pt x="11933" y="21412"/>
                </a:cubicBezTo>
                <a:cubicBezTo>
                  <a:pt x="14010" y="19924"/>
                  <a:pt x="15292" y="17569"/>
                  <a:pt x="15442" y="15039"/>
                </a:cubicBezTo>
                <a:cubicBezTo>
                  <a:pt x="17028" y="13992"/>
                  <a:pt x="18448" y="12698"/>
                  <a:pt x="19460" y="11137"/>
                </a:cubicBezTo>
                <a:cubicBezTo>
                  <a:pt x="21382" y="8179"/>
                  <a:pt x="21544" y="4512"/>
                  <a:pt x="21544" y="1014"/>
                </a:cubicBezTo>
                <a:cubicBezTo>
                  <a:pt x="21544" y="451"/>
                  <a:pt x="21087" y="0"/>
                  <a:pt x="20533" y="0"/>
                </a:cubicBezTo>
                <a:cubicBezTo>
                  <a:pt x="20533" y="0"/>
                  <a:pt x="20533" y="0"/>
                  <a:pt x="20533" y="0"/>
                </a:cubicBezTo>
                <a:close/>
                <a:moveTo>
                  <a:pt x="3001" y="16901"/>
                </a:moveTo>
                <a:cubicBezTo>
                  <a:pt x="2241" y="16901"/>
                  <a:pt x="1599" y="17404"/>
                  <a:pt x="1388" y="18099"/>
                </a:cubicBezTo>
                <a:lnTo>
                  <a:pt x="657" y="20518"/>
                </a:lnTo>
                <a:cubicBezTo>
                  <a:pt x="649" y="20551"/>
                  <a:pt x="641" y="20585"/>
                  <a:pt x="641" y="20616"/>
                </a:cubicBezTo>
                <a:cubicBezTo>
                  <a:pt x="641" y="20805"/>
                  <a:pt x="791" y="20957"/>
                  <a:pt x="981" y="20957"/>
                </a:cubicBezTo>
                <a:cubicBezTo>
                  <a:pt x="1013" y="20957"/>
                  <a:pt x="1045" y="20951"/>
                  <a:pt x="1079" y="20941"/>
                </a:cubicBezTo>
                <a:lnTo>
                  <a:pt x="3492" y="20208"/>
                </a:lnTo>
                <a:cubicBezTo>
                  <a:pt x="4182" y="19996"/>
                  <a:pt x="4687" y="19353"/>
                  <a:pt x="4687" y="18591"/>
                </a:cubicBezTo>
                <a:cubicBezTo>
                  <a:pt x="4687" y="17655"/>
                  <a:pt x="3933" y="16901"/>
                  <a:pt x="3001" y="16901"/>
                </a:cubicBezTo>
                <a:cubicBezTo>
                  <a:pt x="3001" y="16901"/>
                  <a:pt x="3001" y="16901"/>
                  <a:pt x="3001" y="1690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Trebuchet MS" panose="020B0603020202020204" pitchFamily="34" charset="0"/>
              <a:sym typeface="Gill Sans"/>
            </a:endParaRPr>
          </a:p>
        </p:txBody>
      </p:sp>
      <p:sp>
        <p:nvSpPr>
          <p:cNvPr id="25" name="Marcador de texto 4">
            <a:extLst>
              <a:ext uri="{FF2B5EF4-FFF2-40B4-BE49-F238E27FC236}">
                <a16:creationId xmlns:a16="http://schemas.microsoft.com/office/drawing/2014/main" xmlns="" id="{4D0BB194-9BD9-4B5E-A2D1-939DD3D1E25D}"/>
              </a:ext>
            </a:extLst>
          </p:cNvPr>
          <p:cNvSpPr txBox="1">
            <a:spLocks/>
          </p:cNvSpPr>
          <p:nvPr/>
        </p:nvSpPr>
        <p:spPr>
          <a:xfrm>
            <a:off x="3491568" y="1892622"/>
            <a:ext cx="1080000" cy="432000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2"/>
              </a:buBlip>
              <a:defRPr sz="2400" b="0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2"/>
              </a:buBlip>
              <a:defRPr sz="2000" b="0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2"/>
              </a:buBlip>
              <a:defRPr sz="1800" b="0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2"/>
              </a:buBlip>
              <a:defRPr sz="1800" b="0" i="0" kern="1200">
                <a:solidFill>
                  <a:srgbClr val="666666"/>
                </a:solidFill>
                <a:latin typeface="Soberana Sans Light"/>
                <a:ea typeface="+mn-ea"/>
                <a:cs typeface="Soberana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 err="1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Misión</a:t>
            </a:r>
            <a:endParaRPr lang="en-US" sz="23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96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Modelo Operativo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F3D6CE6-1BCB-43BA-AAC5-A31AFF6A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495D-1C96-461D-AB76-EF0817885D2C}" type="slidenum">
              <a:rPr lang="es-MX" smtClean="0"/>
              <a:pPr/>
              <a:t>7</a:t>
            </a:fld>
            <a:endParaRPr lang="es-MX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4B875DE-F4E9-4B5F-AD01-7928D48BAB88}"/>
              </a:ext>
            </a:extLst>
          </p:cNvPr>
          <p:cNvGrpSpPr/>
          <p:nvPr/>
        </p:nvGrpSpPr>
        <p:grpSpPr>
          <a:xfrm>
            <a:off x="4030518" y="3767661"/>
            <a:ext cx="7917228" cy="288768"/>
            <a:chOff x="4030517" y="3911115"/>
            <a:chExt cx="7917228" cy="288768"/>
          </a:xfrm>
        </p:grpSpPr>
        <p:sp>
          <p:nvSpPr>
            <p:cNvPr id="185" name="Freeform 21">
              <a:extLst>
                <a:ext uri="{FF2B5EF4-FFF2-40B4-BE49-F238E27FC236}">
                  <a16:creationId xmlns:a16="http://schemas.microsoft.com/office/drawing/2014/main" xmlns="" id="{442F1C83-722F-4FC4-A539-16C92668B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524" y="3911115"/>
              <a:ext cx="1440000" cy="28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Identificación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  <p:sp>
          <p:nvSpPr>
            <p:cNvPr id="186" name="Freeform 22">
              <a:extLst>
                <a:ext uri="{FF2B5EF4-FFF2-40B4-BE49-F238E27FC236}">
                  <a16:creationId xmlns:a16="http://schemas.microsoft.com/office/drawing/2014/main" xmlns="" id="{A4703633-8FC8-4E0E-AEA6-6C74D3096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868" y="3911115"/>
              <a:ext cx="1440000" cy="28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Evaluación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  <p:sp>
          <p:nvSpPr>
            <p:cNvPr id="187" name="Freeform 23">
              <a:extLst>
                <a:ext uri="{FF2B5EF4-FFF2-40B4-BE49-F238E27FC236}">
                  <a16:creationId xmlns:a16="http://schemas.microsoft.com/office/drawing/2014/main" xmlns="" id="{C12FF476-12F8-4E73-8B50-9A748C2AF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5306" y="3911115"/>
              <a:ext cx="1440000" cy="28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Tratamiento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  <p:sp>
          <p:nvSpPr>
            <p:cNvPr id="188" name="Freeform 24">
              <a:extLst>
                <a:ext uri="{FF2B5EF4-FFF2-40B4-BE49-F238E27FC236}">
                  <a16:creationId xmlns:a16="http://schemas.microsoft.com/office/drawing/2014/main" xmlns="" id="{BD316FD5-EDFC-4720-B453-70EE61C7F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517" y="3911883"/>
              <a:ext cx="1440000" cy="28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Contexto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  <p:sp>
          <p:nvSpPr>
            <p:cNvPr id="189" name="Freeform 23">
              <a:extLst>
                <a:ext uri="{FF2B5EF4-FFF2-40B4-BE49-F238E27FC236}">
                  <a16:creationId xmlns:a16="http://schemas.microsoft.com/office/drawing/2014/main" xmlns="" id="{EEE465FE-ED0D-4C4B-A2D6-E434FED78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745" y="3911115"/>
              <a:ext cx="1440000" cy="28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Seguimiento y revisión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6C5783BE-F812-4576-A599-FB9ED76D54E7}"/>
              </a:ext>
            </a:extLst>
          </p:cNvPr>
          <p:cNvSpPr txBox="1"/>
          <p:nvPr/>
        </p:nvSpPr>
        <p:spPr>
          <a:xfrm>
            <a:off x="370515" y="3799110"/>
            <a:ext cx="22375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1400" b="1" dirty="0">
                <a:solidFill>
                  <a:schemeClr val="tx2"/>
                </a:solidFill>
                <a:latin typeface="Trebuchet MS" panose="020B0603020202020204" pitchFamily="34" charset="0"/>
              </a:rPr>
              <a:t>3. </a:t>
            </a:r>
            <a:r>
              <a:rPr lang="es-MX" sz="1400" dirty="0">
                <a:solidFill>
                  <a:schemeClr val="tx2"/>
                </a:solidFill>
                <a:latin typeface="Trebuchet MS" panose="020B0603020202020204" pitchFamily="34" charset="0"/>
              </a:rPr>
              <a:t>Administración del riesgo</a:t>
            </a:r>
            <a:endParaRPr lang="en-US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249D0D07-6805-4280-8864-3574362D85E4}"/>
              </a:ext>
            </a:extLst>
          </p:cNvPr>
          <p:cNvSpPr txBox="1"/>
          <p:nvPr/>
        </p:nvSpPr>
        <p:spPr>
          <a:xfrm>
            <a:off x="366885" y="2811494"/>
            <a:ext cx="2376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1400" b="1" dirty="0">
                <a:solidFill>
                  <a:schemeClr val="tx2"/>
                </a:solidFill>
                <a:latin typeface="Trebuchet MS" panose="020B0603020202020204" pitchFamily="34" charset="0"/>
              </a:rPr>
              <a:t>2. </a:t>
            </a:r>
            <a:r>
              <a:rPr lang="es-MX" sz="1400" dirty="0">
                <a:solidFill>
                  <a:schemeClr val="tx2"/>
                </a:solidFill>
                <a:latin typeface="Trebuchet MS" panose="020B0603020202020204" pitchFamily="34" charset="0"/>
              </a:rPr>
              <a:t>Ciclo de vida de proyectos</a:t>
            </a:r>
            <a:endParaRPr lang="en-US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CF655164-33F5-44F8-9C4D-CDD88DA55011}"/>
              </a:ext>
            </a:extLst>
          </p:cNvPr>
          <p:cNvSpPr txBox="1"/>
          <p:nvPr/>
        </p:nvSpPr>
        <p:spPr>
          <a:xfrm>
            <a:off x="366887" y="1846811"/>
            <a:ext cx="2376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1400" b="1" dirty="0">
                <a:solidFill>
                  <a:schemeClr val="tx2"/>
                </a:solidFill>
                <a:latin typeface="Trebuchet MS" panose="020B0603020202020204" pitchFamily="34" charset="0"/>
              </a:rPr>
              <a:t>1. </a:t>
            </a:r>
            <a:r>
              <a:rPr lang="es-MX" sz="1400" dirty="0">
                <a:solidFill>
                  <a:schemeClr val="tx2"/>
                </a:solidFill>
                <a:latin typeface="Trebuchet MS" panose="020B0603020202020204" pitchFamily="34" charset="0"/>
              </a:rPr>
              <a:t>Cadena de valor del sector</a:t>
            </a:r>
            <a:endParaRPr lang="en-US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2AB6694-EB22-42D0-ADB5-37AB33B3A4AB}"/>
              </a:ext>
            </a:extLst>
          </p:cNvPr>
          <p:cNvGrpSpPr/>
          <p:nvPr/>
        </p:nvGrpSpPr>
        <p:grpSpPr>
          <a:xfrm>
            <a:off x="4030517" y="1799678"/>
            <a:ext cx="7915203" cy="291958"/>
            <a:chOff x="4030517" y="1957266"/>
            <a:chExt cx="7915203" cy="291958"/>
          </a:xfrm>
        </p:grpSpPr>
        <p:sp>
          <p:nvSpPr>
            <p:cNvPr id="196" name="Freeform 21">
              <a:extLst>
                <a:ext uri="{FF2B5EF4-FFF2-40B4-BE49-F238E27FC236}">
                  <a16:creationId xmlns:a16="http://schemas.microsoft.com/office/drawing/2014/main" xmlns="" id="{B2FF6BC2-D768-4879-B316-CAD2FFF42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717" y="1961224"/>
              <a:ext cx="1800000" cy="28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>
                  <a:latin typeface="Trebuchet MS" panose="020B0603020202020204" pitchFamily="34" charset="0"/>
                </a:rPr>
                <a:t>Midstream</a:t>
              </a:r>
            </a:p>
          </p:txBody>
        </p:sp>
        <p:sp>
          <p:nvSpPr>
            <p:cNvPr id="197" name="Freeform 22">
              <a:extLst>
                <a:ext uri="{FF2B5EF4-FFF2-40B4-BE49-F238E27FC236}">
                  <a16:creationId xmlns:a16="http://schemas.microsoft.com/office/drawing/2014/main" xmlns="" id="{639E4046-0DF6-4F5B-A30A-4103F3EC4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256" y="1957266"/>
              <a:ext cx="1800000" cy="28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>
                  <a:latin typeface="Trebuchet MS" panose="020B0603020202020204" pitchFamily="34" charset="0"/>
                </a:rPr>
                <a:t>Downstream</a:t>
              </a:r>
            </a:p>
          </p:txBody>
        </p:sp>
        <p:sp>
          <p:nvSpPr>
            <p:cNvPr id="198" name="Freeform 23">
              <a:extLst>
                <a:ext uri="{FF2B5EF4-FFF2-40B4-BE49-F238E27FC236}">
                  <a16:creationId xmlns:a16="http://schemas.microsoft.com/office/drawing/2014/main" xmlns="" id="{CCCEB9E7-ECC1-46D5-8FF8-102C0A176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5720" y="1957266"/>
              <a:ext cx="1800000" cy="28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>
                  <a:latin typeface="Trebuchet MS" panose="020B0603020202020204" pitchFamily="34" charset="0"/>
                </a:rPr>
                <a:t>Retail</a:t>
              </a:r>
            </a:p>
          </p:txBody>
        </p:sp>
        <p:sp>
          <p:nvSpPr>
            <p:cNvPr id="199" name="Freeform 24">
              <a:extLst>
                <a:ext uri="{FF2B5EF4-FFF2-40B4-BE49-F238E27FC236}">
                  <a16:creationId xmlns:a16="http://schemas.microsoft.com/office/drawing/2014/main" xmlns="" id="{379FAC7B-CF45-475E-BB49-100B679FA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517" y="1961224"/>
              <a:ext cx="1800000" cy="28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dirty="0">
                  <a:latin typeface="Trebuchet MS" panose="020B0603020202020204" pitchFamily="34" charset="0"/>
                </a:rPr>
                <a:t>Upstream</a:t>
              </a:r>
            </a:p>
          </p:txBody>
        </p:sp>
      </p:grp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85B2F3A1-22C1-4115-9407-9939935212AB}"/>
              </a:ext>
            </a:extLst>
          </p:cNvPr>
          <p:cNvSpPr txBox="1"/>
          <p:nvPr/>
        </p:nvSpPr>
        <p:spPr>
          <a:xfrm>
            <a:off x="366885" y="4774424"/>
            <a:ext cx="2376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1400" b="1" dirty="0">
                <a:solidFill>
                  <a:schemeClr val="tx2"/>
                </a:solidFill>
                <a:latin typeface="Trebuchet MS" panose="020B0603020202020204" pitchFamily="34" charset="0"/>
              </a:rPr>
              <a:t>4. </a:t>
            </a:r>
            <a:r>
              <a:rPr lang="es-MX" sz="1400" dirty="0">
                <a:solidFill>
                  <a:schemeClr val="tx2"/>
                </a:solidFill>
                <a:latin typeface="Trebuchet MS" panose="020B0603020202020204" pitchFamily="34" charset="0"/>
              </a:rPr>
              <a:t>Sistema de administración</a:t>
            </a:r>
            <a:endParaRPr lang="en-US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212" name="Freeform 24">
            <a:extLst>
              <a:ext uri="{FF2B5EF4-FFF2-40B4-BE49-F238E27FC236}">
                <a16:creationId xmlns:a16="http://schemas.microsoft.com/office/drawing/2014/main" xmlns="" id="{6ACE9788-68D0-4AAD-8734-A683AB90AE2A}"/>
              </a:ext>
            </a:extLst>
          </p:cNvPr>
          <p:cNvSpPr>
            <a:spLocks/>
          </p:cNvSpPr>
          <p:nvPr/>
        </p:nvSpPr>
        <p:spPr bwMode="auto">
          <a:xfrm>
            <a:off x="4026564" y="4597954"/>
            <a:ext cx="1152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s-MX" sz="900" b="1" dirty="0">
                <a:latin typeface="Trebuchet MS" panose="020B0603020202020204" pitchFamily="34" charset="0"/>
              </a:rPr>
              <a:t>I. </a:t>
            </a:r>
            <a:r>
              <a:rPr lang="es-MX" sz="900" dirty="0">
                <a:latin typeface="Trebuchet MS" panose="020B0603020202020204" pitchFamily="34" charset="0"/>
              </a:rPr>
              <a:t>Política</a:t>
            </a:r>
            <a:endParaRPr lang="en-US" sz="900" dirty="0">
              <a:latin typeface="Trebuchet MS" panose="020B0603020202020204" pitchFamily="34" charset="0"/>
            </a:endParaRPr>
          </a:p>
        </p:txBody>
      </p:sp>
      <p:sp>
        <p:nvSpPr>
          <p:cNvPr id="213" name="Freeform 24">
            <a:extLst>
              <a:ext uri="{FF2B5EF4-FFF2-40B4-BE49-F238E27FC236}">
                <a16:creationId xmlns:a16="http://schemas.microsoft.com/office/drawing/2014/main" xmlns="" id="{388409B5-21F9-4676-89C9-D67B1FE6F191}"/>
              </a:ext>
            </a:extLst>
          </p:cNvPr>
          <p:cNvSpPr>
            <a:spLocks/>
          </p:cNvSpPr>
          <p:nvPr/>
        </p:nvSpPr>
        <p:spPr bwMode="auto">
          <a:xfrm>
            <a:off x="5445591" y="5011109"/>
            <a:ext cx="1080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s-MX" sz="900" b="1" dirty="0">
                <a:latin typeface="Trebuchet MS" panose="020B0603020202020204" pitchFamily="34" charset="0"/>
              </a:rPr>
              <a:t>VII.</a:t>
            </a:r>
            <a:r>
              <a:rPr lang="es-MX" sz="900" dirty="0">
                <a:latin typeface="Trebuchet MS" panose="020B0603020202020204" pitchFamily="34" charset="0"/>
              </a:rPr>
              <a:t> Comunicación</a:t>
            </a:r>
            <a:endParaRPr lang="en-US" sz="900" dirty="0">
              <a:latin typeface="Trebuchet MS" panose="020B0603020202020204" pitchFamily="34" charset="0"/>
            </a:endParaRPr>
          </a:p>
        </p:txBody>
      </p:sp>
      <p:sp>
        <p:nvSpPr>
          <p:cNvPr id="214" name="Freeform 24">
            <a:extLst>
              <a:ext uri="{FF2B5EF4-FFF2-40B4-BE49-F238E27FC236}">
                <a16:creationId xmlns:a16="http://schemas.microsoft.com/office/drawing/2014/main" xmlns="" id="{1B3649F5-4977-4430-8368-5572170AF7D5}"/>
              </a:ext>
            </a:extLst>
          </p:cNvPr>
          <p:cNvSpPr>
            <a:spLocks/>
          </p:cNvSpPr>
          <p:nvPr/>
        </p:nvSpPr>
        <p:spPr bwMode="auto">
          <a:xfrm>
            <a:off x="4026564" y="4802158"/>
            <a:ext cx="1152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s-MX" sz="900" dirty="0">
                <a:latin typeface="Trebuchet MS" panose="020B0603020202020204" pitchFamily="34" charset="0"/>
              </a:rPr>
              <a:t>II. Peligros y riesgos</a:t>
            </a:r>
            <a:endParaRPr lang="en-US" sz="900" dirty="0">
              <a:latin typeface="Trebuchet MS" panose="020B0603020202020204" pitchFamily="34" charset="0"/>
            </a:endParaRPr>
          </a:p>
        </p:txBody>
      </p:sp>
      <p:sp>
        <p:nvSpPr>
          <p:cNvPr id="215" name="Freeform 24">
            <a:extLst>
              <a:ext uri="{FF2B5EF4-FFF2-40B4-BE49-F238E27FC236}">
                <a16:creationId xmlns:a16="http://schemas.microsoft.com/office/drawing/2014/main" xmlns="" id="{34931B85-168F-433E-A74C-9DDD7B7F5F33}"/>
              </a:ext>
            </a:extLst>
          </p:cNvPr>
          <p:cNvSpPr>
            <a:spLocks/>
          </p:cNvSpPr>
          <p:nvPr/>
        </p:nvSpPr>
        <p:spPr bwMode="auto">
          <a:xfrm>
            <a:off x="5445591" y="5214549"/>
            <a:ext cx="1080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s-MX" sz="900" b="1" dirty="0">
                <a:latin typeface="Trebuchet MS" panose="020B0603020202020204" pitchFamily="34" charset="0"/>
              </a:rPr>
              <a:t>VIII. </a:t>
            </a:r>
            <a:r>
              <a:rPr lang="es-MX" sz="900" dirty="0">
                <a:latin typeface="Trebuchet MS" panose="020B0603020202020204" pitchFamily="34" charset="0"/>
              </a:rPr>
              <a:t>Documentos</a:t>
            </a:r>
            <a:endParaRPr lang="en-US" sz="900" dirty="0">
              <a:latin typeface="Trebuchet MS" panose="020B0603020202020204" pitchFamily="34" charset="0"/>
            </a:endParaRPr>
          </a:p>
        </p:txBody>
      </p:sp>
      <p:sp>
        <p:nvSpPr>
          <p:cNvPr id="216" name="Freeform 24">
            <a:extLst>
              <a:ext uri="{FF2B5EF4-FFF2-40B4-BE49-F238E27FC236}">
                <a16:creationId xmlns:a16="http://schemas.microsoft.com/office/drawing/2014/main" xmlns="" id="{6A4BF4A0-59B1-4EAA-80FC-849675E668E9}"/>
              </a:ext>
            </a:extLst>
          </p:cNvPr>
          <p:cNvSpPr>
            <a:spLocks/>
          </p:cNvSpPr>
          <p:nvPr/>
        </p:nvSpPr>
        <p:spPr bwMode="auto">
          <a:xfrm>
            <a:off x="4026564" y="5011109"/>
            <a:ext cx="1152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s-MX" sz="900" b="1" dirty="0">
                <a:latin typeface="Trebuchet MS" panose="020B0603020202020204" pitchFamily="34" charset="0"/>
              </a:rPr>
              <a:t>III. </a:t>
            </a:r>
            <a:r>
              <a:rPr lang="es-MX" sz="900" dirty="0">
                <a:latin typeface="Trebuchet MS" panose="020B0603020202020204" pitchFamily="34" charset="0"/>
              </a:rPr>
              <a:t>Requisitos legales</a:t>
            </a:r>
            <a:endParaRPr lang="en-US" sz="900" dirty="0">
              <a:latin typeface="Trebuchet MS" panose="020B0603020202020204" pitchFamily="34" charset="0"/>
            </a:endParaRPr>
          </a:p>
        </p:txBody>
      </p:sp>
      <p:sp>
        <p:nvSpPr>
          <p:cNvPr id="217" name="Freeform 24">
            <a:extLst>
              <a:ext uri="{FF2B5EF4-FFF2-40B4-BE49-F238E27FC236}">
                <a16:creationId xmlns:a16="http://schemas.microsoft.com/office/drawing/2014/main" xmlns="" id="{6BE9F237-AF69-499A-8663-E48E713803DA}"/>
              </a:ext>
            </a:extLst>
          </p:cNvPr>
          <p:cNvSpPr>
            <a:spLocks/>
          </p:cNvSpPr>
          <p:nvPr/>
        </p:nvSpPr>
        <p:spPr bwMode="auto">
          <a:xfrm>
            <a:off x="6585525" y="4597954"/>
            <a:ext cx="1368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s-MX" sz="900" b="1" dirty="0">
                <a:latin typeface="Trebuchet MS" panose="020B0603020202020204" pitchFamily="34" charset="0"/>
              </a:rPr>
              <a:t>IX. </a:t>
            </a:r>
            <a:r>
              <a:rPr lang="es-MX" sz="900" dirty="0">
                <a:latin typeface="Trebuchet MS" panose="020B0603020202020204" pitchFamily="34" charset="0"/>
              </a:rPr>
              <a:t>Mejores prácticas</a:t>
            </a:r>
            <a:endParaRPr lang="en-US" sz="900" dirty="0">
              <a:latin typeface="Trebuchet MS" panose="020B0603020202020204" pitchFamily="34" charset="0"/>
            </a:endParaRPr>
          </a:p>
        </p:txBody>
      </p:sp>
      <p:sp>
        <p:nvSpPr>
          <p:cNvPr id="218" name="Freeform 24">
            <a:extLst>
              <a:ext uri="{FF2B5EF4-FFF2-40B4-BE49-F238E27FC236}">
                <a16:creationId xmlns:a16="http://schemas.microsoft.com/office/drawing/2014/main" xmlns="" id="{B23B79CD-D0C4-4620-854F-5C73AFB0CDD7}"/>
              </a:ext>
            </a:extLst>
          </p:cNvPr>
          <p:cNvSpPr>
            <a:spLocks/>
          </p:cNvSpPr>
          <p:nvPr/>
        </p:nvSpPr>
        <p:spPr bwMode="auto">
          <a:xfrm>
            <a:off x="4026564" y="5214549"/>
            <a:ext cx="1152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s-MX" sz="900" b="1" dirty="0">
                <a:latin typeface="Trebuchet MS" panose="020B0603020202020204" pitchFamily="34" charset="0"/>
              </a:rPr>
              <a:t>IV. </a:t>
            </a:r>
            <a:r>
              <a:rPr lang="es-MX" sz="900" dirty="0">
                <a:latin typeface="Trebuchet MS" panose="020B0603020202020204" pitchFamily="34" charset="0"/>
              </a:rPr>
              <a:t>Indicadores</a:t>
            </a:r>
            <a:endParaRPr lang="en-US" sz="900" dirty="0">
              <a:latin typeface="Trebuchet MS" panose="020B0603020202020204" pitchFamily="34" charset="0"/>
            </a:endParaRPr>
          </a:p>
        </p:txBody>
      </p:sp>
      <p:sp>
        <p:nvSpPr>
          <p:cNvPr id="219" name="Freeform 24">
            <a:extLst>
              <a:ext uri="{FF2B5EF4-FFF2-40B4-BE49-F238E27FC236}">
                <a16:creationId xmlns:a16="http://schemas.microsoft.com/office/drawing/2014/main" xmlns="" id="{12E61213-EB1C-404B-A5A5-CEC6CCD57509}"/>
              </a:ext>
            </a:extLst>
          </p:cNvPr>
          <p:cNvSpPr>
            <a:spLocks/>
          </p:cNvSpPr>
          <p:nvPr/>
        </p:nvSpPr>
        <p:spPr bwMode="auto">
          <a:xfrm>
            <a:off x="6585525" y="4802158"/>
            <a:ext cx="1368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s-MX" sz="900" b="1" dirty="0">
                <a:latin typeface="Trebuchet MS" panose="020B0603020202020204" pitchFamily="34" charset="0"/>
              </a:rPr>
              <a:t>X. </a:t>
            </a:r>
            <a:r>
              <a:rPr lang="es-MX" sz="900" dirty="0">
                <a:latin typeface="Trebuchet MS" panose="020B0603020202020204" pitchFamily="34" charset="0"/>
              </a:rPr>
              <a:t>Actividades y procesos</a:t>
            </a:r>
            <a:endParaRPr lang="en-US" sz="900" dirty="0">
              <a:latin typeface="Trebuchet MS" panose="020B0603020202020204" pitchFamily="34" charset="0"/>
            </a:endParaRPr>
          </a:p>
        </p:txBody>
      </p:sp>
      <p:sp>
        <p:nvSpPr>
          <p:cNvPr id="220" name="Freeform 24">
            <a:extLst>
              <a:ext uri="{FF2B5EF4-FFF2-40B4-BE49-F238E27FC236}">
                <a16:creationId xmlns:a16="http://schemas.microsoft.com/office/drawing/2014/main" xmlns="" id="{3C8B9B25-C7C9-4890-894E-206D61C2270C}"/>
              </a:ext>
            </a:extLst>
          </p:cNvPr>
          <p:cNvSpPr>
            <a:spLocks/>
          </p:cNvSpPr>
          <p:nvPr/>
        </p:nvSpPr>
        <p:spPr bwMode="auto">
          <a:xfrm>
            <a:off x="5445591" y="4597954"/>
            <a:ext cx="1080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s-MX" sz="900" b="1" dirty="0">
                <a:latin typeface="Trebuchet MS" panose="020B0603020202020204" pitchFamily="34" charset="0"/>
              </a:rPr>
              <a:t>V. </a:t>
            </a:r>
            <a:r>
              <a:rPr lang="es-MX" sz="900" dirty="0">
                <a:latin typeface="Trebuchet MS" panose="020B0603020202020204" pitchFamily="34" charset="0"/>
              </a:rPr>
              <a:t>Funciones</a:t>
            </a:r>
          </a:p>
        </p:txBody>
      </p:sp>
      <p:sp>
        <p:nvSpPr>
          <p:cNvPr id="221" name="Freeform 24">
            <a:extLst>
              <a:ext uri="{FF2B5EF4-FFF2-40B4-BE49-F238E27FC236}">
                <a16:creationId xmlns:a16="http://schemas.microsoft.com/office/drawing/2014/main" xmlns="" id="{0F545EDB-FF23-46FA-896C-262077A4225B}"/>
              </a:ext>
            </a:extLst>
          </p:cNvPr>
          <p:cNvSpPr>
            <a:spLocks/>
          </p:cNvSpPr>
          <p:nvPr/>
        </p:nvSpPr>
        <p:spPr bwMode="auto">
          <a:xfrm>
            <a:off x="6585525" y="5011109"/>
            <a:ext cx="1368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s-MX" sz="900" b="1" dirty="0">
                <a:latin typeface="Trebuchet MS" panose="020B0603020202020204" pitchFamily="34" charset="0"/>
              </a:rPr>
              <a:t>XI. </a:t>
            </a:r>
            <a:r>
              <a:rPr lang="es-MX" sz="900" dirty="0">
                <a:latin typeface="Trebuchet MS" panose="020B0603020202020204" pitchFamily="34" charset="0"/>
              </a:rPr>
              <a:t>Integridad mecánica</a:t>
            </a:r>
            <a:endParaRPr lang="en-US" sz="900" dirty="0">
              <a:latin typeface="Trebuchet MS" panose="020B0603020202020204" pitchFamily="34" charset="0"/>
            </a:endParaRPr>
          </a:p>
        </p:txBody>
      </p:sp>
      <p:sp>
        <p:nvSpPr>
          <p:cNvPr id="222" name="Freeform 24">
            <a:extLst>
              <a:ext uri="{FF2B5EF4-FFF2-40B4-BE49-F238E27FC236}">
                <a16:creationId xmlns:a16="http://schemas.microsoft.com/office/drawing/2014/main" xmlns="" id="{13A9CBBC-63EA-4E25-A913-42678A83C76D}"/>
              </a:ext>
            </a:extLst>
          </p:cNvPr>
          <p:cNvSpPr>
            <a:spLocks/>
          </p:cNvSpPr>
          <p:nvPr/>
        </p:nvSpPr>
        <p:spPr bwMode="auto">
          <a:xfrm>
            <a:off x="5445591" y="4802158"/>
            <a:ext cx="1080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s-MX" sz="900" b="1" dirty="0">
                <a:latin typeface="Trebuchet MS" panose="020B0603020202020204" pitchFamily="34" charset="0"/>
              </a:rPr>
              <a:t>VI. </a:t>
            </a:r>
            <a:r>
              <a:rPr lang="es-MX" sz="900" dirty="0">
                <a:latin typeface="Trebuchet MS" panose="020B0603020202020204" pitchFamily="34" charset="0"/>
              </a:rPr>
              <a:t>Capacitación</a:t>
            </a:r>
            <a:endParaRPr lang="en-US" sz="900" dirty="0">
              <a:latin typeface="Trebuchet MS" panose="020B0603020202020204" pitchFamily="34" charset="0"/>
            </a:endParaRPr>
          </a:p>
        </p:txBody>
      </p:sp>
      <p:sp>
        <p:nvSpPr>
          <p:cNvPr id="223" name="Freeform 24">
            <a:extLst>
              <a:ext uri="{FF2B5EF4-FFF2-40B4-BE49-F238E27FC236}">
                <a16:creationId xmlns:a16="http://schemas.microsoft.com/office/drawing/2014/main" xmlns="" id="{FECE8E40-9AE1-4A9E-8FEE-662ACD09692F}"/>
              </a:ext>
            </a:extLst>
          </p:cNvPr>
          <p:cNvSpPr>
            <a:spLocks/>
          </p:cNvSpPr>
          <p:nvPr/>
        </p:nvSpPr>
        <p:spPr bwMode="auto">
          <a:xfrm>
            <a:off x="6585525" y="5214549"/>
            <a:ext cx="1368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s-MX" sz="900" b="1" dirty="0">
                <a:latin typeface="Trebuchet MS" panose="020B0603020202020204" pitchFamily="34" charset="0"/>
              </a:rPr>
              <a:t>XII. </a:t>
            </a:r>
            <a:r>
              <a:rPr lang="es-MX" sz="900" dirty="0">
                <a:latin typeface="Trebuchet MS" panose="020B0603020202020204" pitchFamily="34" charset="0"/>
              </a:rPr>
              <a:t>Contratistas</a:t>
            </a:r>
            <a:endParaRPr lang="en-US" sz="900" dirty="0">
              <a:latin typeface="Trebuchet MS" panose="020B0603020202020204" pitchFamily="34" charset="0"/>
            </a:endParaRPr>
          </a:p>
        </p:txBody>
      </p:sp>
      <p:sp>
        <p:nvSpPr>
          <p:cNvPr id="224" name="Freeform 24">
            <a:extLst>
              <a:ext uri="{FF2B5EF4-FFF2-40B4-BE49-F238E27FC236}">
                <a16:creationId xmlns:a16="http://schemas.microsoft.com/office/drawing/2014/main" xmlns="" id="{84329926-E8B5-4F24-BB15-0183DDC5EC22}"/>
              </a:ext>
            </a:extLst>
          </p:cNvPr>
          <p:cNvSpPr>
            <a:spLocks/>
          </p:cNvSpPr>
          <p:nvPr/>
        </p:nvSpPr>
        <p:spPr bwMode="auto">
          <a:xfrm>
            <a:off x="8013459" y="4597954"/>
            <a:ext cx="143795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s-MX" sz="900" b="1" dirty="0">
                <a:latin typeface="Trebuchet MS" panose="020B0603020202020204" pitchFamily="34" charset="0"/>
              </a:rPr>
              <a:t>XIII. </a:t>
            </a:r>
            <a:r>
              <a:rPr lang="es-MX" sz="900" dirty="0">
                <a:latin typeface="Trebuchet MS" panose="020B0603020202020204" pitchFamily="34" charset="0"/>
              </a:rPr>
              <a:t>Emergencias</a:t>
            </a:r>
            <a:endParaRPr lang="en-US" sz="900" dirty="0">
              <a:latin typeface="Trebuchet MS" panose="020B0603020202020204" pitchFamily="34" charset="0"/>
            </a:endParaRPr>
          </a:p>
        </p:txBody>
      </p:sp>
      <p:sp>
        <p:nvSpPr>
          <p:cNvPr id="225" name="Freeform 24">
            <a:extLst>
              <a:ext uri="{FF2B5EF4-FFF2-40B4-BE49-F238E27FC236}">
                <a16:creationId xmlns:a16="http://schemas.microsoft.com/office/drawing/2014/main" xmlns="" id="{32150E41-6C8C-4355-BF58-3F7AC89C499A}"/>
              </a:ext>
            </a:extLst>
          </p:cNvPr>
          <p:cNvSpPr>
            <a:spLocks/>
          </p:cNvSpPr>
          <p:nvPr/>
        </p:nvSpPr>
        <p:spPr bwMode="auto">
          <a:xfrm>
            <a:off x="9601741" y="4597954"/>
            <a:ext cx="1080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s-MX" sz="900" b="1" dirty="0">
                <a:latin typeface="Trebuchet MS" panose="020B0603020202020204" pitchFamily="34" charset="0"/>
              </a:rPr>
              <a:t>XIV. </a:t>
            </a:r>
            <a:r>
              <a:rPr lang="es-MX" sz="900" dirty="0">
                <a:latin typeface="Trebuchet MS" panose="020B0603020202020204" pitchFamily="34" charset="0"/>
              </a:rPr>
              <a:t>Monitoreo</a:t>
            </a:r>
            <a:endParaRPr lang="en-US" sz="900" dirty="0">
              <a:latin typeface="Trebuchet MS" panose="020B0603020202020204" pitchFamily="34" charset="0"/>
            </a:endParaRPr>
          </a:p>
        </p:txBody>
      </p:sp>
      <p:sp>
        <p:nvSpPr>
          <p:cNvPr id="226" name="Freeform 24">
            <a:extLst>
              <a:ext uri="{FF2B5EF4-FFF2-40B4-BE49-F238E27FC236}">
                <a16:creationId xmlns:a16="http://schemas.microsoft.com/office/drawing/2014/main" xmlns="" id="{6F54D4D4-2CE8-47EC-A113-B423CCAF505C}"/>
              </a:ext>
            </a:extLst>
          </p:cNvPr>
          <p:cNvSpPr>
            <a:spLocks/>
          </p:cNvSpPr>
          <p:nvPr/>
        </p:nvSpPr>
        <p:spPr bwMode="auto">
          <a:xfrm>
            <a:off x="9601741" y="4802158"/>
            <a:ext cx="1080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s-MX" sz="900" b="1" dirty="0">
                <a:latin typeface="Trebuchet MS" panose="020B0603020202020204" pitchFamily="34" charset="0"/>
              </a:rPr>
              <a:t>XV. </a:t>
            </a:r>
            <a:r>
              <a:rPr lang="es-MX" sz="900" dirty="0">
                <a:latin typeface="Trebuchet MS" panose="020B0603020202020204" pitchFamily="34" charset="0"/>
              </a:rPr>
              <a:t>Auditorías</a:t>
            </a:r>
            <a:endParaRPr lang="en-US" sz="900" dirty="0">
              <a:latin typeface="Trebuchet MS" panose="020B0603020202020204" pitchFamily="34" charset="0"/>
            </a:endParaRPr>
          </a:p>
        </p:txBody>
      </p:sp>
      <p:sp>
        <p:nvSpPr>
          <p:cNvPr id="227" name="Freeform 24">
            <a:extLst>
              <a:ext uri="{FF2B5EF4-FFF2-40B4-BE49-F238E27FC236}">
                <a16:creationId xmlns:a16="http://schemas.microsoft.com/office/drawing/2014/main" xmlns="" id="{7500E495-16E9-4FC8-AA06-C6C4AFE2E30E}"/>
              </a:ext>
            </a:extLst>
          </p:cNvPr>
          <p:cNvSpPr>
            <a:spLocks/>
          </p:cNvSpPr>
          <p:nvPr/>
        </p:nvSpPr>
        <p:spPr bwMode="auto">
          <a:xfrm>
            <a:off x="9601741" y="5011109"/>
            <a:ext cx="1080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s-MX" sz="900" b="1" dirty="0">
                <a:latin typeface="Trebuchet MS" panose="020B0603020202020204" pitchFamily="34" charset="0"/>
              </a:rPr>
              <a:t>XVI. </a:t>
            </a:r>
            <a:r>
              <a:rPr lang="es-MX" sz="900" dirty="0">
                <a:latin typeface="Trebuchet MS" panose="020B0603020202020204" pitchFamily="34" charset="0"/>
              </a:rPr>
              <a:t>Incidentes</a:t>
            </a:r>
            <a:endParaRPr lang="en-US" sz="900" dirty="0">
              <a:latin typeface="Trebuchet MS" panose="020B0603020202020204" pitchFamily="34" charset="0"/>
            </a:endParaRPr>
          </a:p>
        </p:txBody>
      </p:sp>
      <p:sp>
        <p:nvSpPr>
          <p:cNvPr id="228" name="Freeform 24">
            <a:extLst>
              <a:ext uri="{FF2B5EF4-FFF2-40B4-BE49-F238E27FC236}">
                <a16:creationId xmlns:a16="http://schemas.microsoft.com/office/drawing/2014/main" xmlns="" id="{9F6D5DE1-68F1-4BF7-9C04-DA1CFF67A056}"/>
              </a:ext>
            </a:extLst>
          </p:cNvPr>
          <p:cNvSpPr>
            <a:spLocks/>
          </p:cNvSpPr>
          <p:nvPr/>
        </p:nvSpPr>
        <p:spPr bwMode="auto">
          <a:xfrm>
            <a:off x="9601741" y="5214549"/>
            <a:ext cx="1080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s-MX" sz="900" b="1" dirty="0">
                <a:latin typeface="Trebuchet MS" panose="020B0603020202020204" pitchFamily="34" charset="0"/>
              </a:rPr>
              <a:t>XVII. </a:t>
            </a:r>
            <a:r>
              <a:rPr lang="es-MX" sz="900" dirty="0">
                <a:latin typeface="Trebuchet MS" panose="020B0603020202020204" pitchFamily="34" charset="0"/>
              </a:rPr>
              <a:t>Resultados</a:t>
            </a:r>
            <a:endParaRPr lang="en-US" sz="900" dirty="0">
              <a:latin typeface="Trebuchet MS" panose="020B0603020202020204" pitchFamily="34" charset="0"/>
            </a:endParaRPr>
          </a:p>
        </p:txBody>
      </p:sp>
      <p:sp>
        <p:nvSpPr>
          <p:cNvPr id="229" name="Freeform 24">
            <a:extLst>
              <a:ext uri="{FF2B5EF4-FFF2-40B4-BE49-F238E27FC236}">
                <a16:creationId xmlns:a16="http://schemas.microsoft.com/office/drawing/2014/main" xmlns="" id="{DF199D63-6975-4303-910D-00B5DD165C14}"/>
              </a:ext>
            </a:extLst>
          </p:cNvPr>
          <p:cNvSpPr>
            <a:spLocks/>
          </p:cNvSpPr>
          <p:nvPr/>
        </p:nvSpPr>
        <p:spPr bwMode="auto">
          <a:xfrm>
            <a:off x="10868826" y="4597954"/>
            <a:ext cx="1080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s-MX" sz="900" b="1" dirty="0">
                <a:latin typeface="Trebuchet MS" panose="020B0603020202020204" pitchFamily="34" charset="0"/>
              </a:rPr>
              <a:t>XVII. </a:t>
            </a:r>
            <a:r>
              <a:rPr lang="es-MX" sz="900" dirty="0">
                <a:latin typeface="Trebuchet MS" panose="020B0603020202020204" pitchFamily="34" charset="0"/>
              </a:rPr>
              <a:t>Desempeño</a:t>
            </a:r>
            <a:endParaRPr lang="en-US" sz="900" dirty="0">
              <a:latin typeface="Trebuchet MS" panose="020B0603020202020204" pitchFamily="34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9D3D7342-6A93-4712-B0AA-1946C83EB0AC}"/>
              </a:ext>
            </a:extLst>
          </p:cNvPr>
          <p:cNvSpPr txBox="1"/>
          <p:nvPr/>
        </p:nvSpPr>
        <p:spPr>
          <a:xfrm>
            <a:off x="370516" y="5848035"/>
            <a:ext cx="195380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1400" b="1" dirty="0">
                <a:solidFill>
                  <a:schemeClr val="tx2"/>
                </a:solidFill>
                <a:latin typeface="Trebuchet MS" panose="020B0603020202020204" pitchFamily="34" charset="0"/>
              </a:rPr>
              <a:t>5. </a:t>
            </a:r>
            <a:r>
              <a:rPr lang="es-MX" sz="1400" dirty="0">
                <a:solidFill>
                  <a:schemeClr val="tx2"/>
                </a:solidFill>
                <a:latin typeface="Trebuchet MS" panose="020B0603020202020204" pitchFamily="34" charset="0"/>
              </a:rPr>
              <a:t>Cadena de valor ASEA</a:t>
            </a:r>
            <a:endParaRPr lang="en-US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7FA2479-8DC0-4B08-AC1F-F227D52FC9AB}"/>
              </a:ext>
            </a:extLst>
          </p:cNvPr>
          <p:cNvGrpSpPr/>
          <p:nvPr/>
        </p:nvGrpSpPr>
        <p:grpSpPr>
          <a:xfrm>
            <a:off x="4030518" y="2609243"/>
            <a:ext cx="7911223" cy="631599"/>
            <a:chOff x="4030517" y="2763432"/>
            <a:chExt cx="7911223" cy="631599"/>
          </a:xfrm>
        </p:grpSpPr>
        <p:sp>
          <p:nvSpPr>
            <p:cNvPr id="250" name="Freeform 21">
              <a:extLst>
                <a:ext uri="{FF2B5EF4-FFF2-40B4-BE49-F238E27FC236}">
                  <a16:creationId xmlns:a16="http://schemas.microsoft.com/office/drawing/2014/main" xmlns="" id="{C339445B-E48D-45E2-A1E2-3E92B42D8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717" y="2767390"/>
              <a:ext cx="1800000" cy="28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Construcción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  <p:sp>
          <p:nvSpPr>
            <p:cNvPr id="251" name="Freeform 22">
              <a:extLst>
                <a:ext uri="{FF2B5EF4-FFF2-40B4-BE49-F238E27FC236}">
                  <a16:creationId xmlns:a16="http://schemas.microsoft.com/office/drawing/2014/main" xmlns="" id="{DDF6B569-6D23-4754-B0CE-8CAFD0AD9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256" y="2763432"/>
              <a:ext cx="1800000" cy="28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Pre-arranque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  <p:sp>
          <p:nvSpPr>
            <p:cNvPr id="252" name="Freeform 23">
              <a:extLst>
                <a:ext uri="{FF2B5EF4-FFF2-40B4-BE49-F238E27FC236}">
                  <a16:creationId xmlns:a16="http://schemas.microsoft.com/office/drawing/2014/main" xmlns="" id="{FC33DA02-2DBB-453C-9A77-5933525A1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1740" y="2763432"/>
              <a:ext cx="1800000" cy="28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Operación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  <p:sp>
          <p:nvSpPr>
            <p:cNvPr id="253" name="Freeform 24">
              <a:extLst>
                <a:ext uri="{FF2B5EF4-FFF2-40B4-BE49-F238E27FC236}">
                  <a16:creationId xmlns:a16="http://schemas.microsoft.com/office/drawing/2014/main" xmlns="" id="{8B0F43E2-28A9-4E6E-B56F-9DF73DD64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517" y="2767390"/>
              <a:ext cx="1800000" cy="28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Diseño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  <p:sp>
          <p:nvSpPr>
            <p:cNvPr id="254" name="Freeform 21">
              <a:extLst>
                <a:ext uri="{FF2B5EF4-FFF2-40B4-BE49-F238E27FC236}">
                  <a16:creationId xmlns:a16="http://schemas.microsoft.com/office/drawing/2014/main" xmlns="" id="{2D409605-3739-4DD7-A125-CD4203E65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717" y="3107031"/>
              <a:ext cx="1800000" cy="28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Cierre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  <p:sp>
          <p:nvSpPr>
            <p:cNvPr id="255" name="Freeform 22">
              <a:extLst>
                <a:ext uri="{FF2B5EF4-FFF2-40B4-BE49-F238E27FC236}">
                  <a16:creationId xmlns:a16="http://schemas.microsoft.com/office/drawing/2014/main" xmlns="" id="{E98CF133-22BA-46A4-8B66-CCA127B3C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256" y="3103073"/>
              <a:ext cx="1800000" cy="28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Desmantelamiento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  <p:sp>
          <p:nvSpPr>
            <p:cNvPr id="256" name="Freeform 23">
              <a:extLst>
                <a:ext uri="{FF2B5EF4-FFF2-40B4-BE49-F238E27FC236}">
                  <a16:creationId xmlns:a16="http://schemas.microsoft.com/office/drawing/2014/main" xmlns="" id="{C352D7E2-0726-4A0A-8BB8-D19BABB75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1740" y="3103073"/>
              <a:ext cx="1800000" cy="28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>
                  <a:latin typeface="Trebuchet MS" panose="020B0603020202020204" pitchFamily="34" charset="0"/>
                </a:rPr>
                <a:t>Abandono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  <p:sp>
          <p:nvSpPr>
            <p:cNvPr id="257" name="Freeform 24">
              <a:extLst>
                <a:ext uri="{FF2B5EF4-FFF2-40B4-BE49-F238E27FC236}">
                  <a16:creationId xmlns:a16="http://schemas.microsoft.com/office/drawing/2014/main" xmlns="" id="{EE211BD2-80F1-43D2-B88A-D89ABD2A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517" y="3107031"/>
              <a:ext cx="1800000" cy="28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Mantenimiento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BB804D72-744F-42B0-91B3-9046CCDE96B6}"/>
              </a:ext>
            </a:extLst>
          </p:cNvPr>
          <p:cNvGrpSpPr/>
          <p:nvPr/>
        </p:nvGrpSpPr>
        <p:grpSpPr>
          <a:xfrm>
            <a:off x="2947339" y="3545674"/>
            <a:ext cx="720000" cy="720000"/>
            <a:chOff x="2805088" y="3832600"/>
            <a:chExt cx="720000" cy="720000"/>
          </a:xfrm>
        </p:grpSpPr>
        <p:sp>
          <p:nvSpPr>
            <p:cNvPr id="103" name="Oval 20">
              <a:extLst>
                <a:ext uri="{FF2B5EF4-FFF2-40B4-BE49-F238E27FC236}">
                  <a16:creationId xmlns:a16="http://schemas.microsoft.com/office/drawing/2014/main" xmlns="" id="{4BA4F0DC-B8B7-46AB-AB2C-57FED71C88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05088" y="3832600"/>
              <a:ext cx="720000" cy="72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Trebuchet MS" panose="020B0603020202020204" pitchFamily="34" charset="0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4D744BC2-67BA-476F-AAB2-E726613740F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29871" y="3958600"/>
              <a:ext cx="468000" cy="468000"/>
              <a:chOff x="1936750" y="1844676"/>
              <a:chExt cx="1909763" cy="1909763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AB5382EC-989C-418A-A8AF-8DA6B59B2DA5}"/>
                  </a:ext>
                </a:extLst>
              </p:cNvPr>
              <p:cNvGrpSpPr/>
              <p:nvPr/>
            </p:nvGrpSpPr>
            <p:grpSpPr>
              <a:xfrm>
                <a:off x="2144709" y="2039938"/>
                <a:ext cx="1511304" cy="1062394"/>
                <a:chOff x="2144709" y="2039938"/>
                <a:chExt cx="1511304" cy="1062394"/>
              </a:xfrm>
            </p:grpSpPr>
            <p:sp>
              <p:nvSpPr>
                <p:cNvPr id="124" name="Freeform 5">
                  <a:extLst>
                    <a:ext uri="{FF2B5EF4-FFF2-40B4-BE49-F238E27FC236}">
                      <a16:creationId xmlns:a16="http://schemas.microsoft.com/office/drawing/2014/main" xmlns="" id="{3954B8BF-C319-4C18-8972-3A636AE0B6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3500" y="2039938"/>
                  <a:ext cx="274638" cy="166688"/>
                </a:xfrm>
                <a:custGeom>
                  <a:avLst/>
                  <a:gdLst>
                    <a:gd name="T0" fmla="*/ 27 w 155"/>
                    <a:gd name="T1" fmla="*/ 94 h 94"/>
                    <a:gd name="T2" fmla="*/ 155 w 155"/>
                    <a:gd name="T3" fmla="*/ 66 h 94"/>
                    <a:gd name="T4" fmla="*/ 155 w 155"/>
                    <a:gd name="T5" fmla="*/ 0 h 94"/>
                    <a:gd name="T6" fmla="*/ 0 w 155"/>
                    <a:gd name="T7" fmla="*/ 35 h 94"/>
                    <a:gd name="T8" fmla="*/ 27 w 155"/>
                    <a:gd name="T9" fmla="*/ 94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5" h="94">
                      <a:moveTo>
                        <a:pt x="27" y="94"/>
                      </a:moveTo>
                      <a:cubicBezTo>
                        <a:pt x="67" y="77"/>
                        <a:pt x="110" y="68"/>
                        <a:pt x="155" y="66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100" y="2"/>
                        <a:pt x="48" y="14"/>
                        <a:pt x="0" y="35"/>
                      </a:cubicBezTo>
                      <a:lnTo>
                        <a:pt x="27" y="94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28" name="Freeform 6">
                  <a:extLst>
                    <a:ext uri="{FF2B5EF4-FFF2-40B4-BE49-F238E27FC236}">
                      <a16:creationId xmlns:a16="http://schemas.microsoft.com/office/drawing/2014/main" xmlns="" id="{288A6465-7B70-473A-B944-FA8F4273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1663" y="2095501"/>
                  <a:ext cx="279400" cy="233363"/>
                </a:xfrm>
                <a:custGeom>
                  <a:avLst/>
                  <a:gdLst>
                    <a:gd name="T0" fmla="*/ 0 w 157"/>
                    <a:gd name="T1" fmla="*/ 61 h 132"/>
                    <a:gd name="T2" fmla="*/ 111 w 157"/>
                    <a:gd name="T3" fmla="*/ 132 h 132"/>
                    <a:gd name="T4" fmla="*/ 157 w 157"/>
                    <a:gd name="T5" fmla="*/ 85 h 132"/>
                    <a:gd name="T6" fmla="*/ 23 w 157"/>
                    <a:gd name="T7" fmla="*/ 0 h 132"/>
                    <a:gd name="T8" fmla="*/ 0 w 157"/>
                    <a:gd name="T9" fmla="*/ 61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7" h="132">
                      <a:moveTo>
                        <a:pt x="0" y="61"/>
                      </a:moveTo>
                      <a:cubicBezTo>
                        <a:pt x="41" y="78"/>
                        <a:pt x="79" y="102"/>
                        <a:pt x="111" y="132"/>
                      </a:cubicBezTo>
                      <a:cubicBezTo>
                        <a:pt x="157" y="85"/>
                        <a:pt x="157" y="85"/>
                        <a:pt x="157" y="85"/>
                      </a:cubicBezTo>
                      <a:cubicBezTo>
                        <a:pt x="118" y="49"/>
                        <a:pt x="73" y="20"/>
                        <a:pt x="23" y="0"/>
                      </a:cubicBez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30" name="Freeform 7">
                  <a:extLst>
                    <a:ext uri="{FF2B5EF4-FFF2-40B4-BE49-F238E27FC236}">
                      <a16:creationId xmlns:a16="http://schemas.microsoft.com/office/drawing/2014/main" xmlns="" id="{C3837236-8FA6-4A3D-8B76-29AD6F9B0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2588" y="2039938"/>
                  <a:ext cx="219075" cy="149225"/>
                </a:xfrm>
                <a:custGeom>
                  <a:avLst/>
                  <a:gdLst>
                    <a:gd name="T0" fmla="*/ 0 w 123"/>
                    <a:gd name="T1" fmla="*/ 66 h 84"/>
                    <a:gd name="T2" fmla="*/ 100 w 123"/>
                    <a:gd name="T3" fmla="*/ 84 h 84"/>
                    <a:gd name="T4" fmla="*/ 123 w 123"/>
                    <a:gd name="T5" fmla="*/ 22 h 84"/>
                    <a:gd name="T6" fmla="*/ 0 w 123"/>
                    <a:gd name="T7" fmla="*/ 0 h 84"/>
                    <a:gd name="T8" fmla="*/ 0 w 123"/>
                    <a:gd name="T9" fmla="*/ 66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3" h="84">
                      <a:moveTo>
                        <a:pt x="0" y="66"/>
                      </a:moveTo>
                      <a:cubicBezTo>
                        <a:pt x="35" y="67"/>
                        <a:pt x="69" y="73"/>
                        <a:pt x="100" y="84"/>
                      </a:cubicBezTo>
                      <a:cubicBezTo>
                        <a:pt x="123" y="22"/>
                        <a:pt x="123" y="22"/>
                        <a:pt x="123" y="22"/>
                      </a:cubicBezTo>
                      <a:cubicBezTo>
                        <a:pt x="84" y="9"/>
                        <a:pt x="43" y="2"/>
                        <a:pt x="0" y="0"/>
                      </a:cubicBez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53" name="Freeform 8">
                  <a:extLst>
                    <a:ext uri="{FF2B5EF4-FFF2-40B4-BE49-F238E27FC236}">
                      <a16:creationId xmlns:a16="http://schemas.microsoft.com/office/drawing/2014/main" xmlns="" id="{2E9C41D3-40A5-4699-9942-E733035804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8675" y="2278063"/>
                  <a:ext cx="209550" cy="230188"/>
                </a:xfrm>
                <a:custGeom>
                  <a:avLst/>
                  <a:gdLst>
                    <a:gd name="T0" fmla="*/ 46 w 118"/>
                    <a:gd name="T1" fmla="*/ 0 h 130"/>
                    <a:gd name="T2" fmla="*/ 0 w 118"/>
                    <a:gd name="T3" fmla="*/ 46 h 130"/>
                    <a:gd name="T4" fmla="*/ 58 w 118"/>
                    <a:gd name="T5" fmla="*/ 130 h 130"/>
                    <a:gd name="T6" fmla="*/ 118 w 118"/>
                    <a:gd name="T7" fmla="*/ 102 h 130"/>
                    <a:gd name="T8" fmla="*/ 46 w 118"/>
                    <a:gd name="T9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30">
                      <a:moveTo>
                        <a:pt x="46" y="0"/>
                      </a:move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23" y="71"/>
                        <a:pt x="43" y="99"/>
                        <a:pt x="58" y="130"/>
                      </a:cubicBezTo>
                      <a:cubicBezTo>
                        <a:pt x="118" y="102"/>
                        <a:pt x="118" y="102"/>
                        <a:pt x="118" y="102"/>
                      </a:cubicBezTo>
                      <a:cubicBezTo>
                        <a:pt x="99" y="65"/>
                        <a:pt x="75" y="30"/>
                        <a:pt x="46" y="0"/>
                      </a:cubicBez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66" name="Freeform 9">
                  <a:extLst>
                    <a:ext uri="{FF2B5EF4-FFF2-40B4-BE49-F238E27FC236}">
                      <a16:creationId xmlns:a16="http://schemas.microsoft.com/office/drawing/2014/main" xmlns="" id="{89348735-0718-4B24-BBFA-EAFA800F9B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8688" y="2278063"/>
                  <a:ext cx="233363" cy="279400"/>
                </a:xfrm>
                <a:custGeom>
                  <a:avLst/>
                  <a:gdLst>
                    <a:gd name="T0" fmla="*/ 62 w 132"/>
                    <a:gd name="T1" fmla="*/ 157 h 157"/>
                    <a:gd name="T2" fmla="*/ 132 w 132"/>
                    <a:gd name="T3" fmla="*/ 46 h 157"/>
                    <a:gd name="T4" fmla="*/ 86 w 132"/>
                    <a:gd name="T5" fmla="*/ 0 h 157"/>
                    <a:gd name="T6" fmla="*/ 0 w 132"/>
                    <a:gd name="T7" fmla="*/ 134 h 157"/>
                    <a:gd name="T8" fmla="*/ 62 w 132"/>
                    <a:gd name="T9" fmla="*/ 15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157">
                      <a:moveTo>
                        <a:pt x="62" y="157"/>
                      </a:moveTo>
                      <a:cubicBezTo>
                        <a:pt x="78" y="115"/>
                        <a:pt x="103" y="78"/>
                        <a:pt x="132" y="46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49" y="38"/>
                        <a:pt x="20" y="84"/>
                        <a:pt x="0" y="134"/>
                      </a:cubicBezTo>
                      <a:lnTo>
                        <a:pt x="62" y="15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5" name="Freeform 10">
                  <a:extLst>
                    <a:ext uri="{FF2B5EF4-FFF2-40B4-BE49-F238E27FC236}">
                      <a16:creationId xmlns:a16="http://schemas.microsoft.com/office/drawing/2014/main" xmlns="" id="{52C6A311-CFA8-4A18-88DC-1BBC8CEABF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1250" y="2119313"/>
                  <a:ext cx="230188" cy="209550"/>
                </a:xfrm>
                <a:custGeom>
                  <a:avLst/>
                  <a:gdLst>
                    <a:gd name="T0" fmla="*/ 47 w 130"/>
                    <a:gd name="T1" fmla="*/ 118 h 118"/>
                    <a:gd name="T2" fmla="*/ 130 w 130"/>
                    <a:gd name="T3" fmla="*/ 60 h 118"/>
                    <a:gd name="T4" fmla="*/ 103 w 130"/>
                    <a:gd name="T5" fmla="*/ 0 h 118"/>
                    <a:gd name="T6" fmla="*/ 0 w 130"/>
                    <a:gd name="T7" fmla="*/ 71 h 118"/>
                    <a:gd name="T8" fmla="*/ 47 w 130"/>
                    <a:gd name="T9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118">
                      <a:moveTo>
                        <a:pt x="47" y="118"/>
                      </a:moveTo>
                      <a:cubicBezTo>
                        <a:pt x="72" y="95"/>
                        <a:pt x="100" y="75"/>
                        <a:pt x="130" y="6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65" y="19"/>
                        <a:pt x="31" y="43"/>
                        <a:pt x="0" y="71"/>
                      </a:cubicBezTo>
                      <a:lnTo>
                        <a:pt x="47" y="11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8" name="Freeform 11">
                  <a:extLst>
                    <a:ext uri="{FF2B5EF4-FFF2-40B4-BE49-F238E27FC236}">
                      <a16:creationId xmlns:a16="http://schemas.microsoft.com/office/drawing/2014/main" xmlns="" id="{84B11386-998C-4698-A145-223763367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4713" y="2557463"/>
                  <a:ext cx="147638" cy="217488"/>
                </a:xfrm>
                <a:custGeom>
                  <a:avLst/>
                  <a:gdLst>
                    <a:gd name="T0" fmla="*/ 66 w 83"/>
                    <a:gd name="T1" fmla="*/ 123 h 123"/>
                    <a:gd name="T2" fmla="*/ 83 w 83"/>
                    <a:gd name="T3" fmla="*/ 23 h 123"/>
                    <a:gd name="T4" fmla="*/ 22 w 83"/>
                    <a:gd name="T5" fmla="*/ 0 h 123"/>
                    <a:gd name="T6" fmla="*/ 0 w 83"/>
                    <a:gd name="T7" fmla="*/ 123 h 123"/>
                    <a:gd name="T8" fmla="*/ 66 w 83"/>
                    <a:gd name="T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123">
                      <a:moveTo>
                        <a:pt x="66" y="123"/>
                      </a:moveTo>
                      <a:cubicBezTo>
                        <a:pt x="67" y="88"/>
                        <a:pt x="73" y="54"/>
                        <a:pt x="83" y="23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9" y="39"/>
                        <a:pt x="1" y="80"/>
                        <a:pt x="0" y="123"/>
                      </a:cubicBezTo>
                      <a:lnTo>
                        <a:pt x="66" y="123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9" name="Freeform 12">
                  <a:extLst>
                    <a:ext uri="{FF2B5EF4-FFF2-40B4-BE49-F238E27FC236}">
                      <a16:creationId xmlns:a16="http://schemas.microsoft.com/office/drawing/2014/main" xmlns="" id="{66E8A235-E84A-4F65-B535-FE17695432C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44709" y="2819404"/>
                  <a:ext cx="170735" cy="282928"/>
                </a:xfrm>
                <a:custGeom>
                  <a:avLst/>
                  <a:gdLst>
                    <a:gd name="T0" fmla="*/ 0 w 94"/>
                    <a:gd name="T1" fmla="*/ 0 h 155"/>
                    <a:gd name="T2" fmla="*/ 34 w 94"/>
                    <a:gd name="T3" fmla="*/ 155 h 155"/>
                    <a:gd name="T4" fmla="*/ 94 w 94"/>
                    <a:gd name="T5" fmla="*/ 127 h 155"/>
                    <a:gd name="T6" fmla="*/ 66 w 94"/>
                    <a:gd name="T7" fmla="*/ 0 h 155"/>
                    <a:gd name="T8" fmla="*/ 0 w 94"/>
                    <a:gd name="T9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155">
                      <a:moveTo>
                        <a:pt x="0" y="0"/>
                      </a:moveTo>
                      <a:cubicBezTo>
                        <a:pt x="1" y="55"/>
                        <a:pt x="13" y="107"/>
                        <a:pt x="34" y="155"/>
                      </a:cubicBezTo>
                      <a:cubicBezTo>
                        <a:pt x="94" y="127"/>
                        <a:pt x="94" y="127"/>
                        <a:pt x="94" y="127"/>
                      </a:cubicBezTo>
                      <a:cubicBezTo>
                        <a:pt x="77" y="88"/>
                        <a:pt x="67" y="45"/>
                        <a:pt x="6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83" name="Freeform 13">
                  <a:extLst>
                    <a:ext uri="{FF2B5EF4-FFF2-40B4-BE49-F238E27FC236}">
                      <a16:creationId xmlns:a16="http://schemas.microsoft.com/office/drawing/2014/main" xmlns="" id="{DB651016-526F-49A0-99AF-AD5073775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0913" y="2498726"/>
                  <a:ext cx="165100" cy="276225"/>
                </a:xfrm>
                <a:custGeom>
                  <a:avLst/>
                  <a:gdLst>
                    <a:gd name="T0" fmla="*/ 93 w 93"/>
                    <a:gd name="T1" fmla="*/ 156 h 156"/>
                    <a:gd name="T2" fmla="*/ 59 w 93"/>
                    <a:gd name="T3" fmla="*/ 0 h 156"/>
                    <a:gd name="T4" fmla="*/ 0 w 93"/>
                    <a:gd name="T5" fmla="*/ 28 h 156"/>
                    <a:gd name="T6" fmla="*/ 28 w 93"/>
                    <a:gd name="T7" fmla="*/ 156 h 156"/>
                    <a:gd name="T8" fmla="*/ 93 w 93"/>
                    <a:gd name="T9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156">
                      <a:moveTo>
                        <a:pt x="93" y="156"/>
                      </a:moveTo>
                      <a:cubicBezTo>
                        <a:pt x="92" y="101"/>
                        <a:pt x="80" y="48"/>
                        <a:pt x="59" y="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16" y="68"/>
                        <a:pt x="26" y="111"/>
                        <a:pt x="28" y="156"/>
                      </a:cubicBezTo>
                      <a:lnTo>
                        <a:pt x="93" y="156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84" name="Freeform 14">
                  <a:extLst>
                    <a:ext uri="{FF2B5EF4-FFF2-40B4-BE49-F238E27FC236}">
                      <a16:creationId xmlns:a16="http://schemas.microsoft.com/office/drawing/2014/main" xmlns="" id="{8E4B3A88-4886-491F-9A80-AA540FA22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8375" y="2819401"/>
                  <a:ext cx="147638" cy="217488"/>
                </a:xfrm>
                <a:custGeom>
                  <a:avLst/>
                  <a:gdLst>
                    <a:gd name="T0" fmla="*/ 18 w 83"/>
                    <a:gd name="T1" fmla="*/ 0 h 122"/>
                    <a:gd name="T2" fmla="*/ 0 w 83"/>
                    <a:gd name="T3" fmla="*/ 100 h 122"/>
                    <a:gd name="T4" fmla="*/ 62 w 83"/>
                    <a:gd name="T5" fmla="*/ 122 h 122"/>
                    <a:gd name="T6" fmla="*/ 83 w 83"/>
                    <a:gd name="T7" fmla="*/ 0 h 122"/>
                    <a:gd name="T8" fmla="*/ 18 w 83"/>
                    <a:gd name="T9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122">
                      <a:moveTo>
                        <a:pt x="18" y="0"/>
                      </a:moveTo>
                      <a:cubicBezTo>
                        <a:pt x="17" y="34"/>
                        <a:pt x="10" y="68"/>
                        <a:pt x="0" y="100"/>
                      </a:cubicBez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75" y="84"/>
                        <a:pt x="82" y="42"/>
                        <a:pt x="83" y="0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Trebuchet MS" panose="020B0603020202020204" pitchFamily="34" charset="0"/>
                  </a:endParaRPr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4BA27BA0-EBD5-4724-85F1-9D2C9FD4EE10}"/>
                  </a:ext>
                </a:extLst>
              </p:cNvPr>
              <p:cNvGrpSpPr/>
              <p:nvPr/>
            </p:nvGrpSpPr>
            <p:grpSpPr>
              <a:xfrm rot="15697650">
                <a:off x="2385608" y="2329415"/>
                <a:ext cx="646113" cy="661988"/>
                <a:chOff x="2724150" y="2305051"/>
                <a:chExt cx="646113" cy="661988"/>
              </a:xfrm>
              <a:solidFill>
                <a:schemeClr val="tx2"/>
              </a:solidFill>
            </p:grpSpPr>
            <p:sp>
              <p:nvSpPr>
                <p:cNvPr id="119" name="Freeform 15">
                  <a:extLst>
                    <a:ext uri="{FF2B5EF4-FFF2-40B4-BE49-F238E27FC236}">
                      <a16:creationId xmlns:a16="http://schemas.microsoft.com/office/drawing/2014/main" xmlns="" id="{E6FE8715-2A19-4253-8144-DEEAFE3AB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4150" y="2644776"/>
                  <a:ext cx="325438" cy="322263"/>
                </a:xfrm>
                <a:custGeom>
                  <a:avLst/>
                  <a:gdLst>
                    <a:gd name="T0" fmla="*/ 180 w 183"/>
                    <a:gd name="T1" fmla="*/ 76 h 182"/>
                    <a:gd name="T2" fmla="*/ 157 w 183"/>
                    <a:gd name="T3" fmla="*/ 147 h 182"/>
                    <a:gd name="T4" fmla="*/ 35 w 183"/>
                    <a:gd name="T5" fmla="*/ 150 h 182"/>
                    <a:gd name="T6" fmla="*/ 33 w 183"/>
                    <a:gd name="T7" fmla="*/ 28 h 182"/>
                    <a:gd name="T8" fmla="*/ 103 w 183"/>
                    <a:gd name="T9" fmla="*/ 3 h 182"/>
                    <a:gd name="T10" fmla="*/ 61 w 183"/>
                    <a:gd name="T11" fmla="*/ 39 h 182"/>
                    <a:gd name="T12" fmla="*/ 39 w 183"/>
                    <a:gd name="T13" fmla="*/ 92 h 182"/>
                    <a:gd name="T14" fmla="*/ 56 w 183"/>
                    <a:gd name="T15" fmla="*/ 128 h 182"/>
                    <a:gd name="T16" fmla="*/ 94 w 183"/>
                    <a:gd name="T17" fmla="*/ 143 h 182"/>
                    <a:gd name="T18" fmla="*/ 145 w 183"/>
                    <a:gd name="T19" fmla="*/ 120 h 182"/>
                    <a:gd name="T20" fmla="*/ 180 w 183"/>
                    <a:gd name="T21" fmla="*/ 76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3" h="182">
                      <a:moveTo>
                        <a:pt x="180" y="76"/>
                      </a:moveTo>
                      <a:cubicBezTo>
                        <a:pt x="183" y="101"/>
                        <a:pt x="175" y="128"/>
                        <a:pt x="157" y="147"/>
                      </a:cubicBezTo>
                      <a:cubicBezTo>
                        <a:pt x="124" y="181"/>
                        <a:pt x="69" y="182"/>
                        <a:pt x="35" y="150"/>
                      </a:cubicBezTo>
                      <a:cubicBezTo>
                        <a:pt x="1" y="117"/>
                        <a:pt x="0" y="62"/>
                        <a:pt x="33" y="28"/>
                      </a:cubicBezTo>
                      <a:cubicBezTo>
                        <a:pt x="52" y="9"/>
                        <a:pt x="78" y="0"/>
                        <a:pt x="103" y="3"/>
                      </a:cubicBezTo>
                      <a:cubicBezTo>
                        <a:pt x="61" y="39"/>
                        <a:pt x="61" y="39"/>
                        <a:pt x="61" y="39"/>
                      </a:cubicBezTo>
                      <a:cubicBezTo>
                        <a:pt x="42" y="55"/>
                        <a:pt x="37" y="74"/>
                        <a:pt x="39" y="92"/>
                      </a:cubicBezTo>
                      <a:cubicBezTo>
                        <a:pt x="40" y="105"/>
                        <a:pt x="46" y="118"/>
                        <a:pt x="56" y="128"/>
                      </a:cubicBezTo>
                      <a:cubicBezTo>
                        <a:pt x="67" y="138"/>
                        <a:pt x="80" y="143"/>
                        <a:pt x="94" y="143"/>
                      </a:cubicBezTo>
                      <a:cubicBezTo>
                        <a:pt x="111" y="145"/>
                        <a:pt x="130" y="139"/>
                        <a:pt x="145" y="120"/>
                      </a:cubicBezTo>
                      <a:cubicBezTo>
                        <a:pt x="180" y="76"/>
                        <a:pt x="180" y="76"/>
                        <a:pt x="180" y="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21" name="Freeform 16">
                  <a:extLst>
                    <a:ext uri="{FF2B5EF4-FFF2-40B4-BE49-F238E27FC236}">
                      <a16:creationId xmlns:a16="http://schemas.microsoft.com/office/drawing/2014/main" xmlns="" id="{656BDCF5-9C79-4905-B2AC-1BDE3F70BB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5425" y="2305051"/>
                  <a:ext cx="604838" cy="620713"/>
                </a:xfrm>
                <a:custGeom>
                  <a:avLst/>
                  <a:gdLst>
                    <a:gd name="T0" fmla="*/ 341 w 341"/>
                    <a:gd name="T1" fmla="*/ 11 h 350"/>
                    <a:gd name="T2" fmla="*/ 247 w 341"/>
                    <a:gd name="T3" fmla="*/ 128 h 350"/>
                    <a:gd name="T4" fmla="*/ 109 w 341"/>
                    <a:gd name="T5" fmla="*/ 300 h 350"/>
                    <a:gd name="T6" fmla="*/ 49 w 341"/>
                    <a:gd name="T7" fmla="*/ 242 h 350"/>
                    <a:gd name="T8" fmla="*/ 216 w 341"/>
                    <a:gd name="T9" fmla="*/ 99 h 350"/>
                    <a:gd name="T10" fmla="*/ 330 w 341"/>
                    <a:gd name="T11" fmla="*/ 0 h 350"/>
                    <a:gd name="T12" fmla="*/ 341 w 341"/>
                    <a:gd name="T13" fmla="*/ 11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1" h="350">
                      <a:moveTo>
                        <a:pt x="341" y="11"/>
                      </a:moveTo>
                      <a:cubicBezTo>
                        <a:pt x="247" y="128"/>
                        <a:pt x="247" y="128"/>
                        <a:pt x="247" y="128"/>
                      </a:cubicBezTo>
                      <a:cubicBezTo>
                        <a:pt x="109" y="300"/>
                        <a:pt x="109" y="300"/>
                        <a:pt x="109" y="300"/>
                      </a:cubicBezTo>
                      <a:cubicBezTo>
                        <a:pt x="70" y="350"/>
                        <a:pt x="0" y="284"/>
                        <a:pt x="49" y="242"/>
                      </a:cubicBezTo>
                      <a:cubicBezTo>
                        <a:pt x="216" y="99"/>
                        <a:pt x="216" y="99"/>
                        <a:pt x="216" y="99"/>
                      </a:cubicBezTo>
                      <a:cubicBezTo>
                        <a:pt x="330" y="0"/>
                        <a:pt x="330" y="0"/>
                        <a:pt x="330" y="0"/>
                      </a:cubicBezTo>
                      <a:cubicBezTo>
                        <a:pt x="341" y="11"/>
                        <a:pt x="341" y="11"/>
                        <a:pt x="341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113" name="Freeform 17">
                <a:extLst>
                  <a:ext uri="{FF2B5EF4-FFF2-40B4-BE49-F238E27FC236}">
                    <a16:creationId xmlns:a16="http://schemas.microsoft.com/office/drawing/2014/main" xmlns="" id="{79FF9C89-329E-46E2-A2B2-F59E5E6605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6750" y="1844676"/>
                <a:ext cx="1909763" cy="1909763"/>
              </a:xfrm>
              <a:custGeom>
                <a:avLst/>
                <a:gdLst>
                  <a:gd name="T0" fmla="*/ 538 w 1075"/>
                  <a:gd name="T1" fmla="*/ 0 h 1075"/>
                  <a:gd name="T2" fmla="*/ 0 w 1075"/>
                  <a:gd name="T3" fmla="*/ 538 h 1075"/>
                  <a:gd name="T4" fmla="*/ 538 w 1075"/>
                  <a:gd name="T5" fmla="*/ 1075 h 1075"/>
                  <a:gd name="T6" fmla="*/ 1075 w 1075"/>
                  <a:gd name="T7" fmla="*/ 538 h 1075"/>
                  <a:gd name="T8" fmla="*/ 538 w 1075"/>
                  <a:gd name="T9" fmla="*/ 0 h 1075"/>
                  <a:gd name="T10" fmla="*/ 715 w 1075"/>
                  <a:gd name="T11" fmla="*/ 882 h 1075"/>
                  <a:gd name="T12" fmla="*/ 676 w 1075"/>
                  <a:gd name="T13" fmla="*/ 922 h 1075"/>
                  <a:gd name="T14" fmla="*/ 400 w 1075"/>
                  <a:gd name="T15" fmla="*/ 922 h 1075"/>
                  <a:gd name="T16" fmla="*/ 360 w 1075"/>
                  <a:gd name="T17" fmla="*/ 882 h 1075"/>
                  <a:gd name="T18" fmla="*/ 360 w 1075"/>
                  <a:gd name="T19" fmla="*/ 787 h 1075"/>
                  <a:gd name="T20" fmla="*/ 400 w 1075"/>
                  <a:gd name="T21" fmla="*/ 748 h 1075"/>
                  <a:gd name="T22" fmla="*/ 676 w 1075"/>
                  <a:gd name="T23" fmla="*/ 748 h 1075"/>
                  <a:gd name="T24" fmla="*/ 715 w 1075"/>
                  <a:gd name="T25" fmla="*/ 787 h 1075"/>
                  <a:gd name="T26" fmla="*/ 715 w 1075"/>
                  <a:gd name="T27" fmla="*/ 882 h 1075"/>
                  <a:gd name="T28" fmla="*/ 829 w 1075"/>
                  <a:gd name="T29" fmla="*/ 887 h 1075"/>
                  <a:gd name="T30" fmla="*/ 761 w 1075"/>
                  <a:gd name="T31" fmla="*/ 719 h 1075"/>
                  <a:gd name="T32" fmla="*/ 737 w 1075"/>
                  <a:gd name="T33" fmla="*/ 696 h 1075"/>
                  <a:gd name="T34" fmla="*/ 346 w 1075"/>
                  <a:gd name="T35" fmla="*/ 696 h 1075"/>
                  <a:gd name="T36" fmla="*/ 323 w 1075"/>
                  <a:gd name="T37" fmla="*/ 719 h 1075"/>
                  <a:gd name="T38" fmla="*/ 253 w 1075"/>
                  <a:gd name="T39" fmla="*/ 892 h 1075"/>
                  <a:gd name="T40" fmla="*/ 83 w 1075"/>
                  <a:gd name="T41" fmla="*/ 538 h 1075"/>
                  <a:gd name="T42" fmla="*/ 538 w 1075"/>
                  <a:gd name="T43" fmla="*/ 83 h 1075"/>
                  <a:gd name="T44" fmla="*/ 993 w 1075"/>
                  <a:gd name="T45" fmla="*/ 538 h 1075"/>
                  <a:gd name="T46" fmla="*/ 829 w 1075"/>
                  <a:gd name="T47" fmla="*/ 887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75" h="1075">
                    <a:moveTo>
                      <a:pt x="538" y="0"/>
                    </a:moveTo>
                    <a:cubicBezTo>
                      <a:pt x="241" y="0"/>
                      <a:pt x="0" y="241"/>
                      <a:pt x="0" y="538"/>
                    </a:cubicBezTo>
                    <a:cubicBezTo>
                      <a:pt x="0" y="835"/>
                      <a:pt x="241" y="1075"/>
                      <a:pt x="538" y="1075"/>
                    </a:cubicBezTo>
                    <a:cubicBezTo>
                      <a:pt x="835" y="1075"/>
                      <a:pt x="1075" y="835"/>
                      <a:pt x="1075" y="538"/>
                    </a:cubicBezTo>
                    <a:cubicBezTo>
                      <a:pt x="1075" y="241"/>
                      <a:pt x="835" y="0"/>
                      <a:pt x="538" y="0"/>
                    </a:cubicBezTo>
                    <a:close/>
                    <a:moveTo>
                      <a:pt x="715" y="882"/>
                    </a:moveTo>
                    <a:cubicBezTo>
                      <a:pt x="715" y="904"/>
                      <a:pt x="698" y="922"/>
                      <a:pt x="676" y="922"/>
                    </a:cubicBezTo>
                    <a:cubicBezTo>
                      <a:pt x="400" y="922"/>
                      <a:pt x="400" y="922"/>
                      <a:pt x="400" y="922"/>
                    </a:cubicBezTo>
                    <a:cubicBezTo>
                      <a:pt x="378" y="922"/>
                      <a:pt x="360" y="904"/>
                      <a:pt x="360" y="882"/>
                    </a:cubicBezTo>
                    <a:cubicBezTo>
                      <a:pt x="360" y="787"/>
                      <a:pt x="360" y="787"/>
                      <a:pt x="360" y="787"/>
                    </a:cubicBezTo>
                    <a:cubicBezTo>
                      <a:pt x="360" y="765"/>
                      <a:pt x="378" y="748"/>
                      <a:pt x="400" y="748"/>
                    </a:cubicBezTo>
                    <a:cubicBezTo>
                      <a:pt x="676" y="748"/>
                      <a:pt x="676" y="748"/>
                      <a:pt x="676" y="748"/>
                    </a:cubicBezTo>
                    <a:cubicBezTo>
                      <a:pt x="698" y="748"/>
                      <a:pt x="715" y="765"/>
                      <a:pt x="715" y="787"/>
                    </a:cubicBezTo>
                    <a:lnTo>
                      <a:pt x="715" y="882"/>
                    </a:lnTo>
                    <a:close/>
                    <a:moveTo>
                      <a:pt x="829" y="887"/>
                    </a:moveTo>
                    <a:cubicBezTo>
                      <a:pt x="761" y="719"/>
                      <a:pt x="761" y="719"/>
                      <a:pt x="761" y="719"/>
                    </a:cubicBezTo>
                    <a:cubicBezTo>
                      <a:pt x="756" y="707"/>
                      <a:pt x="750" y="696"/>
                      <a:pt x="737" y="696"/>
                    </a:cubicBezTo>
                    <a:cubicBezTo>
                      <a:pt x="346" y="696"/>
                      <a:pt x="346" y="696"/>
                      <a:pt x="346" y="696"/>
                    </a:cubicBezTo>
                    <a:cubicBezTo>
                      <a:pt x="333" y="696"/>
                      <a:pt x="328" y="707"/>
                      <a:pt x="323" y="719"/>
                    </a:cubicBezTo>
                    <a:cubicBezTo>
                      <a:pt x="253" y="892"/>
                      <a:pt x="253" y="892"/>
                      <a:pt x="253" y="892"/>
                    </a:cubicBezTo>
                    <a:cubicBezTo>
                      <a:pt x="149" y="809"/>
                      <a:pt x="83" y="681"/>
                      <a:pt x="83" y="538"/>
                    </a:cubicBezTo>
                    <a:cubicBezTo>
                      <a:pt x="83" y="287"/>
                      <a:pt x="287" y="83"/>
                      <a:pt x="538" y="83"/>
                    </a:cubicBezTo>
                    <a:cubicBezTo>
                      <a:pt x="789" y="83"/>
                      <a:pt x="993" y="287"/>
                      <a:pt x="993" y="538"/>
                    </a:cubicBezTo>
                    <a:cubicBezTo>
                      <a:pt x="993" y="678"/>
                      <a:pt x="929" y="804"/>
                      <a:pt x="829" y="8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Trebuchet MS" panose="020B0603020202020204" pitchFamily="34" charset="0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xmlns="" id="{59E4A33C-C1A8-49A1-9CAD-0A5C1725DE1D}"/>
                  </a:ext>
                </a:extLst>
              </p:cNvPr>
              <p:cNvSpPr txBox="1"/>
              <p:nvPr/>
            </p:nvSpPr>
            <p:spPr>
              <a:xfrm>
                <a:off x="2666496" y="3179804"/>
                <a:ext cx="470977" cy="313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id-ID" sz="5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Low</a:t>
                </a:r>
              </a:p>
            </p:txBody>
          </p:sp>
        </p:grp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xmlns="" id="{B86DDA5B-81D5-49E4-B5C0-12B4B9820BBA}"/>
              </a:ext>
            </a:extLst>
          </p:cNvPr>
          <p:cNvGrpSpPr/>
          <p:nvPr/>
        </p:nvGrpSpPr>
        <p:grpSpPr>
          <a:xfrm>
            <a:off x="2947111" y="2565041"/>
            <a:ext cx="720000" cy="720000"/>
            <a:chOff x="2803095" y="2804854"/>
            <a:chExt cx="720000" cy="720000"/>
          </a:xfrm>
        </p:grpSpPr>
        <p:sp>
          <p:nvSpPr>
            <p:cNvPr id="192" name="Oval 20">
              <a:extLst>
                <a:ext uri="{FF2B5EF4-FFF2-40B4-BE49-F238E27FC236}">
                  <a16:creationId xmlns:a16="http://schemas.microsoft.com/office/drawing/2014/main" xmlns="" id="{95B3064D-E950-4111-8264-E9F064F5B7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03095" y="2804854"/>
              <a:ext cx="720000" cy="72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Trebuchet MS" panose="020B0603020202020204" pitchFamily="34" charset="0"/>
              </a:endParaRPr>
            </a:p>
          </p:txBody>
        </p:sp>
        <p:sp>
          <p:nvSpPr>
            <p:cNvPr id="193" name="Freeform 5">
              <a:extLst>
                <a:ext uri="{FF2B5EF4-FFF2-40B4-BE49-F238E27FC236}">
                  <a16:creationId xmlns:a16="http://schemas.microsoft.com/office/drawing/2014/main" xmlns="" id="{1D9B40DF-DEA7-4A9B-ABE9-F03A3C72132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921428" y="2930854"/>
              <a:ext cx="494127" cy="468000"/>
            </a:xfrm>
            <a:custGeom>
              <a:avLst/>
              <a:gdLst>
                <a:gd name="T0" fmla="*/ 2126 w 2364"/>
                <a:gd name="T1" fmla="*/ 377 h 2107"/>
                <a:gd name="T2" fmla="*/ 1629 w 2364"/>
                <a:gd name="T3" fmla="*/ 377 h 2107"/>
                <a:gd name="T4" fmla="*/ 1629 w 2364"/>
                <a:gd name="T5" fmla="*/ 232 h 2107"/>
                <a:gd name="T6" fmla="*/ 1398 w 2364"/>
                <a:gd name="T7" fmla="*/ 0 h 2107"/>
                <a:gd name="T8" fmla="*/ 966 w 2364"/>
                <a:gd name="T9" fmla="*/ 0 h 2107"/>
                <a:gd name="T10" fmla="*/ 735 w 2364"/>
                <a:gd name="T11" fmla="*/ 232 h 2107"/>
                <a:gd name="T12" fmla="*/ 735 w 2364"/>
                <a:gd name="T13" fmla="*/ 377 h 2107"/>
                <a:gd name="T14" fmla="*/ 238 w 2364"/>
                <a:gd name="T15" fmla="*/ 377 h 2107"/>
                <a:gd name="T16" fmla="*/ 0 w 2364"/>
                <a:gd name="T17" fmla="*/ 616 h 2107"/>
                <a:gd name="T18" fmla="*/ 0 w 2364"/>
                <a:gd name="T19" fmla="*/ 1868 h 2107"/>
                <a:gd name="T20" fmla="*/ 238 w 2364"/>
                <a:gd name="T21" fmla="*/ 2107 h 2107"/>
                <a:gd name="T22" fmla="*/ 2126 w 2364"/>
                <a:gd name="T23" fmla="*/ 2107 h 2107"/>
                <a:gd name="T24" fmla="*/ 2364 w 2364"/>
                <a:gd name="T25" fmla="*/ 1868 h 2107"/>
                <a:gd name="T26" fmla="*/ 2364 w 2364"/>
                <a:gd name="T27" fmla="*/ 616 h 2107"/>
                <a:gd name="T28" fmla="*/ 2126 w 2364"/>
                <a:gd name="T29" fmla="*/ 377 h 2107"/>
                <a:gd name="T30" fmla="*/ 932 w 2364"/>
                <a:gd name="T31" fmla="*/ 232 h 2107"/>
                <a:gd name="T32" fmla="*/ 966 w 2364"/>
                <a:gd name="T33" fmla="*/ 197 h 2107"/>
                <a:gd name="T34" fmla="*/ 1398 w 2364"/>
                <a:gd name="T35" fmla="*/ 197 h 2107"/>
                <a:gd name="T36" fmla="*/ 1432 w 2364"/>
                <a:gd name="T37" fmla="*/ 232 h 2107"/>
                <a:gd name="T38" fmla="*/ 1432 w 2364"/>
                <a:gd name="T39" fmla="*/ 377 h 2107"/>
                <a:gd name="T40" fmla="*/ 932 w 2364"/>
                <a:gd name="T41" fmla="*/ 377 h 2107"/>
                <a:gd name="T42" fmla="*/ 932 w 2364"/>
                <a:gd name="T43" fmla="*/ 232 h 2107"/>
                <a:gd name="T44" fmla="*/ 238 w 2364"/>
                <a:gd name="T45" fmla="*/ 518 h 2107"/>
                <a:gd name="T46" fmla="*/ 2126 w 2364"/>
                <a:gd name="T47" fmla="*/ 518 h 2107"/>
                <a:gd name="T48" fmla="*/ 2224 w 2364"/>
                <a:gd name="T49" fmla="*/ 616 h 2107"/>
                <a:gd name="T50" fmla="*/ 2224 w 2364"/>
                <a:gd name="T51" fmla="*/ 1160 h 2107"/>
                <a:gd name="T52" fmla="*/ 1361 w 2364"/>
                <a:gd name="T53" fmla="*/ 1160 h 2107"/>
                <a:gd name="T54" fmla="*/ 1361 w 2364"/>
                <a:gd name="T55" fmla="*/ 1115 h 2107"/>
                <a:gd name="T56" fmla="*/ 1277 w 2364"/>
                <a:gd name="T57" fmla="*/ 1031 h 2107"/>
                <a:gd name="T58" fmla="*/ 1087 w 2364"/>
                <a:gd name="T59" fmla="*/ 1031 h 2107"/>
                <a:gd name="T60" fmla="*/ 1004 w 2364"/>
                <a:gd name="T61" fmla="*/ 1115 h 2107"/>
                <a:gd name="T62" fmla="*/ 1004 w 2364"/>
                <a:gd name="T63" fmla="*/ 1160 h 2107"/>
                <a:gd name="T64" fmla="*/ 140 w 2364"/>
                <a:gd name="T65" fmla="*/ 1160 h 2107"/>
                <a:gd name="T66" fmla="*/ 140 w 2364"/>
                <a:gd name="T67" fmla="*/ 616 h 2107"/>
                <a:gd name="T68" fmla="*/ 238 w 2364"/>
                <a:gd name="T69" fmla="*/ 518 h 2107"/>
                <a:gd name="T70" fmla="*/ 1074 w 2364"/>
                <a:gd name="T71" fmla="*/ 1115 h 2107"/>
                <a:gd name="T72" fmla="*/ 1087 w 2364"/>
                <a:gd name="T73" fmla="*/ 1101 h 2107"/>
                <a:gd name="T74" fmla="*/ 1277 w 2364"/>
                <a:gd name="T75" fmla="*/ 1101 h 2107"/>
                <a:gd name="T76" fmla="*/ 1290 w 2364"/>
                <a:gd name="T77" fmla="*/ 1115 h 2107"/>
                <a:gd name="T78" fmla="*/ 1290 w 2364"/>
                <a:gd name="T79" fmla="*/ 1304 h 2107"/>
                <a:gd name="T80" fmla="*/ 1277 w 2364"/>
                <a:gd name="T81" fmla="*/ 1318 h 2107"/>
                <a:gd name="T82" fmla="*/ 1087 w 2364"/>
                <a:gd name="T83" fmla="*/ 1318 h 2107"/>
                <a:gd name="T84" fmla="*/ 1074 w 2364"/>
                <a:gd name="T85" fmla="*/ 1304 h 2107"/>
                <a:gd name="T86" fmla="*/ 1074 w 2364"/>
                <a:gd name="T87" fmla="*/ 1115 h 2107"/>
                <a:gd name="T88" fmla="*/ 2126 w 2364"/>
                <a:gd name="T89" fmla="*/ 1966 h 2107"/>
                <a:gd name="T90" fmla="*/ 238 w 2364"/>
                <a:gd name="T91" fmla="*/ 1966 h 2107"/>
                <a:gd name="T92" fmla="*/ 140 w 2364"/>
                <a:gd name="T93" fmla="*/ 1868 h 2107"/>
                <a:gd name="T94" fmla="*/ 140 w 2364"/>
                <a:gd name="T95" fmla="*/ 1230 h 2107"/>
                <a:gd name="T96" fmla="*/ 1004 w 2364"/>
                <a:gd name="T97" fmla="*/ 1230 h 2107"/>
                <a:gd name="T98" fmla="*/ 1004 w 2364"/>
                <a:gd name="T99" fmla="*/ 1304 h 2107"/>
                <a:gd name="T100" fmla="*/ 1087 w 2364"/>
                <a:gd name="T101" fmla="*/ 1388 h 2107"/>
                <a:gd name="T102" fmla="*/ 1277 w 2364"/>
                <a:gd name="T103" fmla="*/ 1388 h 2107"/>
                <a:gd name="T104" fmla="*/ 1361 w 2364"/>
                <a:gd name="T105" fmla="*/ 1304 h 2107"/>
                <a:gd name="T106" fmla="*/ 1361 w 2364"/>
                <a:gd name="T107" fmla="*/ 1230 h 2107"/>
                <a:gd name="T108" fmla="*/ 2224 w 2364"/>
                <a:gd name="T109" fmla="*/ 1230 h 2107"/>
                <a:gd name="T110" fmla="*/ 2224 w 2364"/>
                <a:gd name="T111" fmla="*/ 1868 h 2107"/>
                <a:gd name="T112" fmla="*/ 2126 w 2364"/>
                <a:gd name="T113" fmla="*/ 1966 h 2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64" h="2107">
                  <a:moveTo>
                    <a:pt x="2126" y="377"/>
                  </a:moveTo>
                  <a:cubicBezTo>
                    <a:pt x="1629" y="377"/>
                    <a:pt x="1629" y="377"/>
                    <a:pt x="1629" y="377"/>
                  </a:cubicBezTo>
                  <a:cubicBezTo>
                    <a:pt x="1629" y="232"/>
                    <a:pt x="1629" y="232"/>
                    <a:pt x="1629" y="232"/>
                  </a:cubicBezTo>
                  <a:cubicBezTo>
                    <a:pt x="1629" y="104"/>
                    <a:pt x="1525" y="0"/>
                    <a:pt x="1398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839" y="0"/>
                    <a:pt x="735" y="104"/>
                    <a:pt x="735" y="232"/>
                  </a:cubicBezTo>
                  <a:cubicBezTo>
                    <a:pt x="735" y="377"/>
                    <a:pt x="735" y="377"/>
                    <a:pt x="735" y="377"/>
                  </a:cubicBezTo>
                  <a:cubicBezTo>
                    <a:pt x="238" y="377"/>
                    <a:pt x="238" y="377"/>
                    <a:pt x="238" y="377"/>
                  </a:cubicBezTo>
                  <a:cubicBezTo>
                    <a:pt x="107" y="377"/>
                    <a:pt x="0" y="484"/>
                    <a:pt x="0" y="616"/>
                  </a:cubicBezTo>
                  <a:cubicBezTo>
                    <a:pt x="0" y="1868"/>
                    <a:pt x="0" y="1868"/>
                    <a:pt x="0" y="1868"/>
                  </a:cubicBezTo>
                  <a:cubicBezTo>
                    <a:pt x="0" y="2000"/>
                    <a:pt x="107" y="2107"/>
                    <a:pt x="238" y="2107"/>
                  </a:cubicBezTo>
                  <a:cubicBezTo>
                    <a:pt x="2126" y="2107"/>
                    <a:pt x="2126" y="2107"/>
                    <a:pt x="2126" y="2107"/>
                  </a:cubicBezTo>
                  <a:cubicBezTo>
                    <a:pt x="2257" y="2107"/>
                    <a:pt x="2364" y="2000"/>
                    <a:pt x="2364" y="1868"/>
                  </a:cubicBezTo>
                  <a:cubicBezTo>
                    <a:pt x="2364" y="616"/>
                    <a:pt x="2364" y="616"/>
                    <a:pt x="2364" y="616"/>
                  </a:cubicBezTo>
                  <a:cubicBezTo>
                    <a:pt x="2364" y="484"/>
                    <a:pt x="2257" y="377"/>
                    <a:pt x="2126" y="377"/>
                  </a:cubicBezTo>
                  <a:close/>
                  <a:moveTo>
                    <a:pt x="932" y="232"/>
                  </a:moveTo>
                  <a:cubicBezTo>
                    <a:pt x="932" y="213"/>
                    <a:pt x="947" y="197"/>
                    <a:pt x="966" y="197"/>
                  </a:cubicBezTo>
                  <a:cubicBezTo>
                    <a:pt x="1398" y="197"/>
                    <a:pt x="1398" y="197"/>
                    <a:pt x="1398" y="197"/>
                  </a:cubicBezTo>
                  <a:cubicBezTo>
                    <a:pt x="1417" y="197"/>
                    <a:pt x="1432" y="213"/>
                    <a:pt x="1432" y="232"/>
                  </a:cubicBezTo>
                  <a:cubicBezTo>
                    <a:pt x="1432" y="377"/>
                    <a:pt x="1432" y="377"/>
                    <a:pt x="1432" y="377"/>
                  </a:cubicBezTo>
                  <a:cubicBezTo>
                    <a:pt x="932" y="377"/>
                    <a:pt x="932" y="377"/>
                    <a:pt x="932" y="377"/>
                  </a:cubicBezTo>
                  <a:lnTo>
                    <a:pt x="932" y="232"/>
                  </a:lnTo>
                  <a:close/>
                  <a:moveTo>
                    <a:pt x="238" y="518"/>
                  </a:moveTo>
                  <a:cubicBezTo>
                    <a:pt x="2126" y="518"/>
                    <a:pt x="2126" y="518"/>
                    <a:pt x="2126" y="518"/>
                  </a:cubicBezTo>
                  <a:cubicBezTo>
                    <a:pt x="2180" y="518"/>
                    <a:pt x="2224" y="562"/>
                    <a:pt x="2224" y="616"/>
                  </a:cubicBezTo>
                  <a:cubicBezTo>
                    <a:pt x="2224" y="1160"/>
                    <a:pt x="2224" y="1160"/>
                    <a:pt x="2224" y="1160"/>
                  </a:cubicBezTo>
                  <a:cubicBezTo>
                    <a:pt x="1361" y="1160"/>
                    <a:pt x="1361" y="1160"/>
                    <a:pt x="1361" y="1160"/>
                  </a:cubicBezTo>
                  <a:cubicBezTo>
                    <a:pt x="1361" y="1115"/>
                    <a:pt x="1361" y="1115"/>
                    <a:pt x="1361" y="1115"/>
                  </a:cubicBezTo>
                  <a:cubicBezTo>
                    <a:pt x="1361" y="1068"/>
                    <a:pt x="1323" y="1031"/>
                    <a:pt x="1277" y="1031"/>
                  </a:cubicBezTo>
                  <a:cubicBezTo>
                    <a:pt x="1087" y="1031"/>
                    <a:pt x="1087" y="1031"/>
                    <a:pt x="1087" y="1031"/>
                  </a:cubicBezTo>
                  <a:cubicBezTo>
                    <a:pt x="1041" y="1031"/>
                    <a:pt x="1004" y="1068"/>
                    <a:pt x="1004" y="1115"/>
                  </a:cubicBezTo>
                  <a:cubicBezTo>
                    <a:pt x="1004" y="1160"/>
                    <a:pt x="1004" y="1160"/>
                    <a:pt x="1004" y="1160"/>
                  </a:cubicBezTo>
                  <a:cubicBezTo>
                    <a:pt x="140" y="1160"/>
                    <a:pt x="140" y="1160"/>
                    <a:pt x="140" y="1160"/>
                  </a:cubicBezTo>
                  <a:cubicBezTo>
                    <a:pt x="140" y="616"/>
                    <a:pt x="140" y="616"/>
                    <a:pt x="140" y="616"/>
                  </a:cubicBezTo>
                  <a:cubicBezTo>
                    <a:pt x="140" y="562"/>
                    <a:pt x="184" y="518"/>
                    <a:pt x="238" y="518"/>
                  </a:cubicBezTo>
                  <a:close/>
                  <a:moveTo>
                    <a:pt x="1074" y="1115"/>
                  </a:moveTo>
                  <a:cubicBezTo>
                    <a:pt x="1074" y="1107"/>
                    <a:pt x="1080" y="1101"/>
                    <a:pt x="1087" y="1101"/>
                  </a:cubicBezTo>
                  <a:cubicBezTo>
                    <a:pt x="1277" y="1101"/>
                    <a:pt x="1277" y="1101"/>
                    <a:pt x="1277" y="1101"/>
                  </a:cubicBezTo>
                  <a:cubicBezTo>
                    <a:pt x="1284" y="1101"/>
                    <a:pt x="1290" y="1107"/>
                    <a:pt x="1290" y="1115"/>
                  </a:cubicBezTo>
                  <a:cubicBezTo>
                    <a:pt x="1290" y="1304"/>
                    <a:pt x="1290" y="1304"/>
                    <a:pt x="1290" y="1304"/>
                  </a:cubicBezTo>
                  <a:cubicBezTo>
                    <a:pt x="1290" y="1311"/>
                    <a:pt x="1284" y="1318"/>
                    <a:pt x="1277" y="1318"/>
                  </a:cubicBezTo>
                  <a:cubicBezTo>
                    <a:pt x="1087" y="1318"/>
                    <a:pt x="1087" y="1318"/>
                    <a:pt x="1087" y="1318"/>
                  </a:cubicBezTo>
                  <a:cubicBezTo>
                    <a:pt x="1080" y="1318"/>
                    <a:pt x="1074" y="1311"/>
                    <a:pt x="1074" y="1304"/>
                  </a:cubicBezTo>
                  <a:lnTo>
                    <a:pt x="1074" y="1115"/>
                  </a:lnTo>
                  <a:close/>
                  <a:moveTo>
                    <a:pt x="2126" y="1966"/>
                  </a:moveTo>
                  <a:cubicBezTo>
                    <a:pt x="238" y="1966"/>
                    <a:pt x="238" y="1966"/>
                    <a:pt x="238" y="1966"/>
                  </a:cubicBezTo>
                  <a:cubicBezTo>
                    <a:pt x="184" y="1966"/>
                    <a:pt x="140" y="1922"/>
                    <a:pt x="140" y="1868"/>
                  </a:cubicBezTo>
                  <a:cubicBezTo>
                    <a:pt x="140" y="1230"/>
                    <a:pt x="140" y="1230"/>
                    <a:pt x="140" y="1230"/>
                  </a:cubicBezTo>
                  <a:cubicBezTo>
                    <a:pt x="1004" y="1230"/>
                    <a:pt x="1004" y="1230"/>
                    <a:pt x="1004" y="1230"/>
                  </a:cubicBezTo>
                  <a:cubicBezTo>
                    <a:pt x="1004" y="1304"/>
                    <a:pt x="1004" y="1304"/>
                    <a:pt x="1004" y="1304"/>
                  </a:cubicBezTo>
                  <a:cubicBezTo>
                    <a:pt x="1004" y="1350"/>
                    <a:pt x="1041" y="1388"/>
                    <a:pt x="1087" y="1388"/>
                  </a:cubicBezTo>
                  <a:cubicBezTo>
                    <a:pt x="1277" y="1388"/>
                    <a:pt x="1277" y="1388"/>
                    <a:pt x="1277" y="1388"/>
                  </a:cubicBezTo>
                  <a:cubicBezTo>
                    <a:pt x="1323" y="1388"/>
                    <a:pt x="1361" y="1350"/>
                    <a:pt x="1361" y="1304"/>
                  </a:cubicBezTo>
                  <a:cubicBezTo>
                    <a:pt x="1361" y="1230"/>
                    <a:pt x="1361" y="1230"/>
                    <a:pt x="1361" y="1230"/>
                  </a:cubicBezTo>
                  <a:cubicBezTo>
                    <a:pt x="2224" y="1230"/>
                    <a:pt x="2224" y="1230"/>
                    <a:pt x="2224" y="1230"/>
                  </a:cubicBezTo>
                  <a:cubicBezTo>
                    <a:pt x="2224" y="1868"/>
                    <a:pt x="2224" y="1868"/>
                    <a:pt x="2224" y="1868"/>
                  </a:cubicBezTo>
                  <a:cubicBezTo>
                    <a:pt x="2224" y="1922"/>
                    <a:pt x="2180" y="1966"/>
                    <a:pt x="2126" y="19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201" name="Oval 20">
            <a:extLst>
              <a:ext uri="{FF2B5EF4-FFF2-40B4-BE49-F238E27FC236}">
                <a16:creationId xmlns:a16="http://schemas.microsoft.com/office/drawing/2014/main" xmlns="" id="{BA2EF540-2AFA-429E-9E53-9E23AE13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8361" y="4517726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Trebuchet MS" panose="020B0603020202020204" pitchFamily="34" charset="0"/>
            </a:endParaRP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xmlns="" id="{3A31BF3D-962B-4E42-BB07-6FE60909A5B1}"/>
              </a:ext>
            </a:extLst>
          </p:cNvPr>
          <p:cNvGrpSpPr>
            <a:grpSpLocks noChangeAspect="1"/>
          </p:cNvGrpSpPr>
          <p:nvPr/>
        </p:nvGrpSpPr>
        <p:grpSpPr>
          <a:xfrm>
            <a:off x="3137994" y="4641330"/>
            <a:ext cx="346666" cy="468000"/>
            <a:chOff x="3207224" y="5250418"/>
            <a:chExt cx="371477" cy="490543"/>
          </a:xfrm>
          <a:solidFill>
            <a:schemeClr val="bg1"/>
          </a:solidFill>
        </p:grpSpPr>
        <p:sp>
          <p:nvSpPr>
            <p:cNvPr id="203" name="Freeform 5">
              <a:extLst>
                <a:ext uri="{FF2B5EF4-FFF2-40B4-BE49-F238E27FC236}">
                  <a16:creationId xmlns:a16="http://schemas.microsoft.com/office/drawing/2014/main" xmlns="" id="{634E3432-2099-4D59-8985-445F9E3B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137" y="5586972"/>
              <a:ext cx="247652" cy="15875"/>
            </a:xfrm>
            <a:custGeom>
              <a:avLst/>
              <a:gdLst>
                <a:gd name="T0" fmla="*/ 2 w 64"/>
                <a:gd name="T1" fmla="*/ 0 h 4"/>
                <a:gd name="T2" fmla="*/ 0 w 64"/>
                <a:gd name="T3" fmla="*/ 2 h 4"/>
                <a:gd name="T4" fmla="*/ 2 w 64"/>
                <a:gd name="T5" fmla="*/ 4 h 4"/>
                <a:gd name="T6" fmla="*/ 62 w 64"/>
                <a:gd name="T7" fmla="*/ 4 h 4"/>
                <a:gd name="T8" fmla="*/ 64 w 64"/>
                <a:gd name="T9" fmla="*/ 2 h 4"/>
                <a:gd name="T10" fmla="*/ 62 w 64"/>
                <a:gd name="T11" fmla="*/ 0 h 4"/>
                <a:gd name="T12" fmla="*/ 2 w 6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4" y="4"/>
                    <a:pt x="64" y="3"/>
                    <a:pt x="64" y="2"/>
                  </a:cubicBezTo>
                  <a:cubicBezTo>
                    <a:pt x="64" y="1"/>
                    <a:pt x="64" y="0"/>
                    <a:pt x="62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rebuchet MS" panose="020B0603020202020204" pitchFamily="34" charset="0"/>
              </a:endParaRPr>
            </a:p>
          </p:txBody>
        </p:sp>
        <p:sp>
          <p:nvSpPr>
            <p:cNvPr id="204" name="Freeform 6">
              <a:extLst>
                <a:ext uri="{FF2B5EF4-FFF2-40B4-BE49-F238E27FC236}">
                  <a16:creationId xmlns:a16="http://schemas.microsoft.com/office/drawing/2014/main" xmlns="" id="{F6F6BDC9-E4A6-498F-99A0-4C41CD800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137" y="5633010"/>
              <a:ext cx="247652" cy="15875"/>
            </a:xfrm>
            <a:custGeom>
              <a:avLst/>
              <a:gdLst>
                <a:gd name="T0" fmla="*/ 62 w 64"/>
                <a:gd name="T1" fmla="*/ 0 h 4"/>
                <a:gd name="T2" fmla="*/ 2 w 64"/>
                <a:gd name="T3" fmla="*/ 0 h 4"/>
                <a:gd name="T4" fmla="*/ 0 w 64"/>
                <a:gd name="T5" fmla="*/ 2 h 4"/>
                <a:gd name="T6" fmla="*/ 2 w 64"/>
                <a:gd name="T7" fmla="*/ 4 h 4"/>
                <a:gd name="T8" fmla="*/ 62 w 64"/>
                <a:gd name="T9" fmla="*/ 4 h 4"/>
                <a:gd name="T10" fmla="*/ 64 w 64"/>
                <a:gd name="T11" fmla="*/ 2 h 4"/>
                <a:gd name="T12" fmla="*/ 62 w 6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4" y="4"/>
                    <a:pt x="64" y="3"/>
                    <a:pt x="64" y="2"/>
                  </a:cubicBezTo>
                  <a:cubicBezTo>
                    <a:pt x="64" y="1"/>
                    <a:pt x="64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rebuchet MS" panose="020B0603020202020204" pitchFamily="34" charset="0"/>
              </a:endParaRPr>
            </a:p>
          </p:txBody>
        </p:sp>
        <p:sp>
          <p:nvSpPr>
            <p:cNvPr id="205" name="Freeform 7">
              <a:extLst>
                <a:ext uri="{FF2B5EF4-FFF2-40B4-BE49-F238E27FC236}">
                  <a16:creationId xmlns:a16="http://schemas.microsoft.com/office/drawing/2014/main" xmlns="" id="{4AE1ED97-50FF-4887-AD90-89961E2B05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7224" y="5250418"/>
              <a:ext cx="371477" cy="490543"/>
            </a:xfrm>
            <a:custGeom>
              <a:avLst/>
              <a:gdLst>
                <a:gd name="T0" fmla="*/ 74 w 96"/>
                <a:gd name="T1" fmla="*/ 2 h 128"/>
                <a:gd name="T2" fmla="*/ 68 w 96"/>
                <a:gd name="T3" fmla="*/ 0 h 128"/>
                <a:gd name="T4" fmla="*/ 12 w 96"/>
                <a:gd name="T5" fmla="*/ 0 h 128"/>
                <a:gd name="T6" fmla="*/ 0 w 96"/>
                <a:gd name="T7" fmla="*/ 12 h 128"/>
                <a:gd name="T8" fmla="*/ 0 w 96"/>
                <a:gd name="T9" fmla="*/ 116 h 128"/>
                <a:gd name="T10" fmla="*/ 12 w 96"/>
                <a:gd name="T11" fmla="*/ 128 h 128"/>
                <a:gd name="T12" fmla="*/ 84 w 96"/>
                <a:gd name="T13" fmla="*/ 128 h 128"/>
                <a:gd name="T14" fmla="*/ 96 w 96"/>
                <a:gd name="T15" fmla="*/ 116 h 128"/>
                <a:gd name="T16" fmla="*/ 96 w 96"/>
                <a:gd name="T17" fmla="*/ 32 h 128"/>
                <a:gd name="T18" fmla="*/ 74 w 96"/>
                <a:gd name="T19" fmla="*/ 2 h 128"/>
                <a:gd name="T20" fmla="*/ 72 w 96"/>
                <a:gd name="T21" fmla="*/ 12 h 128"/>
                <a:gd name="T22" fmla="*/ 85 w 96"/>
                <a:gd name="T23" fmla="*/ 28 h 128"/>
                <a:gd name="T24" fmla="*/ 72 w 96"/>
                <a:gd name="T25" fmla="*/ 28 h 128"/>
                <a:gd name="T26" fmla="*/ 72 w 96"/>
                <a:gd name="T27" fmla="*/ 12 h 128"/>
                <a:gd name="T28" fmla="*/ 88 w 96"/>
                <a:gd name="T29" fmla="*/ 116 h 128"/>
                <a:gd name="T30" fmla="*/ 84 w 96"/>
                <a:gd name="T31" fmla="*/ 120 h 128"/>
                <a:gd name="T32" fmla="*/ 12 w 96"/>
                <a:gd name="T33" fmla="*/ 120 h 128"/>
                <a:gd name="T34" fmla="*/ 8 w 96"/>
                <a:gd name="T35" fmla="*/ 116 h 128"/>
                <a:gd name="T36" fmla="*/ 8 w 96"/>
                <a:gd name="T37" fmla="*/ 12 h 128"/>
                <a:gd name="T38" fmla="*/ 12 w 96"/>
                <a:gd name="T39" fmla="*/ 8 h 128"/>
                <a:gd name="T40" fmla="*/ 64 w 96"/>
                <a:gd name="T41" fmla="*/ 8 h 128"/>
                <a:gd name="T42" fmla="*/ 64 w 96"/>
                <a:gd name="T43" fmla="*/ 36 h 128"/>
                <a:gd name="T44" fmla="*/ 88 w 96"/>
                <a:gd name="T45" fmla="*/ 36 h 128"/>
                <a:gd name="T46" fmla="*/ 88 w 96"/>
                <a:gd name="T47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28">
                  <a:moveTo>
                    <a:pt x="74" y="2"/>
                  </a:moveTo>
                  <a:cubicBezTo>
                    <a:pt x="72" y="1"/>
                    <a:pt x="70" y="0"/>
                    <a:pt x="6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5" y="128"/>
                    <a:pt x="12" y="128"/>
                  </a:cubicBezTo>
                  <a:cubicBezTo>
                    <a:pt x="84" y="128"/>
                    <a:pt x="84" y="128"/>
                    <a:pt x="84" y="128"/>
                  </a:cubicBezTo>
                  <a:cubicBezTo>
                    <a:pt x="90" y="128"/>
                    <a:pt x="96" y="122"/>
                    <a:pt x="96" y="11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28"/>
                    <a:pt x="96" y="26"/>
                    <a:pt x="74" y="2"/>
                  </a:cubicBezTo>
                  <a:close/>
                  <a:moveTo>
                    <a:pt x="72" y="12"/>
                  </a:moveTo>
                  <a:cubicBezTo>
                    <a:pt x="76" y="17"/>
                    <a:pt x="82" y="23"/>
                    <a:pt x="85" y="28"/>
                  </a:cubicBezTo>
                  <a:cubicBezTo>
                    <a:pt x="72" y="28"/>
                    <a:pt x="72" y="28"/>
                    <a:pt x="72" y="28"/>
                  </a:cubicBezTo>
                  <a:lnTo>
                    <a:pt x="72" y="12"/>
                  </a:lnTo>
                  <a:close/>
                  <a:moveTo>
                    <a:pt x="88" y="116"/>
                  </a:moveTo>
                  <a:cubicBezTo>
                    <a:pt x="88" y="118"/>
                    <a:pt x="86" y="120"/>
                    <a:pt x="8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88" y="36"/>
                    <a:pt x="88" y="36"/>
                    <a:pt x="88" y="36"/>
                  </a:cubicBezTo>
                  <a:lnTo>
                    <a:pt x="88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Trebuchet MS" panose="020B0603020202020204" pitchFamily="34" charset="0"/>
              </a:endParaRPr>
            </a:p>
          </p:txBody>
        </p:sp>
        <p:sp>
          <p:nvSpPr>
            <p:cNvPr id="206" name="Freeform 8">
              <a:extLst>
                <a:ext uri="{FF2B5EF4-FFF2-40B4-BE49-F238E27FC236}">
                  <a16:creationId xmlns:a16="http://schemas.microsoft.com/office/drawing/2014/main" xmlns="" id="{7324DCF9-6C9E-49E2-BD60-9C2C27077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137" y="5326619"/>
              <a:ext cx="155576" cy="31750"/>
            </a:xfrm>
            <a:custGeom>
              <a:avLst/>
              <a:gdLst>
                <a:gd name="T0" fmla="*/ 4 w 40"/>
                <a:gd name="T1" fmla="*/ 8 h 8"/>
                <a:gd name="T2" fmla="*/ 36 w 40"/>
                <a:gd name="T3" fmla="*/ 8 h 8"/>
                <a:gd name="T4" fmla="*/ 40 w 40"/>
                <a:gd name="T5" fmla="*/ 4 h 8"/>
                <a:gd name="T6" fmla="*/ 36 w 40"/>
                <a:gd name="T7" fmla="*/ 0 h 8"/>
                <a:gd name="T8" fmla="*/ 4 w 40"/>
                <a:gd name="T9" fmla="*/ 0 h 8"/>
                <a:gd name="T10" fmla="*/ 0 w 40"/>
                <a:gd name="T11" fmla="*/ 4 h 8"/>
                <a:gd name="T12" fmla="*/ 4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4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8" y="8"/>
                    <a:pt x="40" y="6"/>
                    <a:pt x="40" y="4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rebuchet MS" panose="020B0603020202020204" pitchFamily="34" charset="0"/>
              </a:endParaRPr>
            </a:p>
          </p:txBody>
        </p:sp>
        <p:sp>
          <p:nvSpPr>
            <p:cNvPr id="207" name="Freeform 9">
              <a:extLst>
                <a:ext uri="{FF2B5EF4-FFF2-40B4-BE49-F238E27FC236}">
                  <a16:creationId xmlns:a16="http://schemas.microsoft.com/office/drawing/2014/main" xmlns="" id="{478E982F-1693-4B4D-8DC1-1E4BC570F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137" y="5402820"/>
              <a:ext cx="155576" cy="15875"/>
            </a:xfrm>
            <a:custGeom>
              <a:avLst/>
              <a:gdLst>
                <a:gd name="T0" fmla="*/ 2 w 40"/>
                <a:gd name="T1" fmla="*/ 4 h 4"/>
                <a:gd name="T2" fmla="*/ 38 w 40"/>
                <a:gd name="T3" fmla="*/ 4 h 4"/>
                <a:gd name="T4" fmla="*/ 40 w 40"/>
                <a:gd name="T5" fmla="*/ 2 h 4"/>
                <a:gd name="T6" fmla="*/ 38 w 40"/>
                <a:gd name="T7" fmla="*/ 0 h 4"/>
                <a:gd name="T8" fmla="*/ 2 w 40"/>
                <a:gd name="T9" fmla="*/ 0 h 4"/>
                <a:gd name="T10" fmla="*/ 0 w 40"/>
                <a:gd name="T11" fmla="*/ 2 h 4"/>
                <a:gd name="T12" fmla="*/ 2 w 4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">
                  <a:moveTo>
                    <a:pt x="2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40" y="3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rebuchet MS" panose="020B0603020202020204" pitchFamily="34" charset="0"/>
              </a:endParaRPr>
            </a:p>
          </p:txBody>
        </p:sp>
        <p:sp>
          <p:nvSpPr>
            <p:cNvPr id="208" name="Freeform 10">
              <a:extLst>
                <a:ext uri="{FF2B5EF4-FFF2-40B4-BE49-F238E27FC236}">
                  <a16:creationId xmlns:a16="http://schemas.microsoft.com/office/drawing/2014/main" xmlns="" id="{0052BD06-BD22-4EBA-B06C-F3348FDD1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137" y="5448858"/>
              <a:ext cx="247652" cy="15875"/>
            </a:xfrm>
            <a:custGeom>
              <a:avLst/>
              <a:gdLst>
                <a:gd name="T0" fmla="*/ 0 w 64"/>
                <a:gd name="T1" fmla="*/ 2 h 4"/>
                <a:gd name="T2" fmla="*/ 2 w 64"/>
                <a:gd name="T3" fmla="*/ 4 h 4"/>
                <a:gd name="T4" fmla="*/ 62 w 64"/>
                <a:gd name="T5" fmla="*/ 4 h 4"/>
                <a:gd name="T6" fmla="*/ 64 w 64"/>
                <a:gd name="T7" fmla="*/ 2 h 4"/>
                <a:gd name="T8" fmla="*/ 62 w 64"/>
                <a:gd name="T9" fmla="*/ 0 h 4"/>
                <a:gd name="T10" fmla="*/ 2 w 64"/>
                <a:gd name="T11" fmla="*/ 0 h 4"/>
                <a:gd name="T12" fmla="*/ 0 w 6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 11">
              <a:extLst>
                <a:ext uri="{FF2B5EF4-FFF2-40B4-BE49-F238E27FC236}">
                  <a16:creationId xmlns:a16="http://schemas.microsoft.com/office/drawing/2014/main" xmlns="" id="{A887C6CC-4336-458C-B5E9-6856BCC33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137" y="5540934"/>
              <a:ext cx="247652" cy="15875"/>
            </a:xfrm>
            <a:custGeom>
              <a:avLst/>
              <a:gdLst>
                <a:gd name="T0" fmla="*/ 62 w 64"/>
                <a:gd name="T1" fmla="*/ 4 h 4"/>
                <a:gd name="T2" fmla="*/ 64 w 64"/>
                <a:gd name="T3" fmla="*/ 2 h 4"/>
                <a:gd name="T4" fmla="*/ 62 w 64"/>
                <a:gd name="T5" fmla="*/ 0 h 4"/>
                <a:gd name="T6" fmla="*/ 2 w 64"/>
                <a:gd name="T7" fmla="*/ 0 h 4"/>
                <a:gd name="T8" fmla="*/ 0 w 64"/>
                <a:gd name="T9" fmla="*/ 2 h 4"/>
                <a:gd name="T10" fmla="*/ 2 w 64"/>
                <a:gd name="T11" fmla="*/ 4 h 4"/>
                <a:gd name="T12" fmla="*/ 62 w 6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4"/>
                  </a:moveTo>
                  <a:cubicBezTo>
                    <a:pt x="63" y="4"/>
                    <a:pt x="64" y="3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6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rebuchet MS" panose="020B0603020202020204" pitchFamily="34" charset="0"/>
              </a:endParaRPr>
            </a:p>
          </p:txBody>
        </p:sp>
        <p:sp>
          <p:nvSpPr>
            <p:cNvPr id="210" name="Freeform 12">
              <a:extLst>
                <a:ext uri="{FF2B5EF4-FFF2-40B4-BE49-F238E27FC236}">
                  <a16:creationId xmlns:a16="http://schemas.microsoft.com/office/drawing/2014/main" xmlns="" id="{164819B2-30AA-4700-A169-77F1AE720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137" y="5494896"/>
              <a:ext cx="233364" cy="15875"/>
            </a:xfrm>
            <a:custGeom>
              <a:avLst/>
              <a:gdLst>
                <a:gd name="T0" fmla="*/ 2 w 60"/>
                <a:gd name="T1" fmla="*/ 4 h 4"/>
                <a:gd name="T2" fmla="*/ 58 w 60"/>
                <a:gd name="T3" fmla="*/ 4 h 4"/>
                <a:gd name="T4" fmla="*/ 60 w 60"/>
                <a:gd name="T5" fmla="*/ 2 h 4"/>
                <a:gd name="T6" fmla="*/ 58 w 60"/>
                <a:gd name="T7" fmla="*/ 0 h 4"/>
                <a:gd name="T8" fmla="*/ 2 w 60"/>
                <a:gd name="T9" fmla="*/ 0 h 4"/>
                <a:gd name="T10" fmla="*/ 0 w 60"/>
                <a:gd name="T11" fmla="*/ 2 h 4"/>
                <a:gd name="T12" fmla="*/ 2 w 6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">
                  <a:moveTo>
                    <a:pt x="2" y="4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60" y="3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rebuchet MS" panose="020B0603020202020204" pitchFamily="34" charset="0"/>
              </a:endParaRPr>
            </a:p>
          </p:txBody>
        </p:sp>
      </p:grpSp>
      <p:sp>
        <p:nvSpPr>
          <p:cNvPr id="231" name="Oval 20">
            <a:extLst>
              <a:ext uri="{FF2B5EF4-FFF2-40B4-BE49-F238E27FC236}">
                <a16:creationId xmlns:a16="http://schemas.microsoft.com/office/drawing/2014/main" xmlns="" id="{2C0386CB-B9E5-4FA8-9DE0-4AE4AF0BF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63" y="5595756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Trebuchet MS" panose="020B0603020202020204" pitchFamily="34" charset="0"/>
            </a:endParaRPr>
          </a:p>
        </p:txBody>
      </p:sp>
      <p:pic>
        <p:nvPicPr>
          <p:cNvPr id="246" name="Picture 245">
            <a:extLst>
              <a:ext uri="{FF2B5EF4-FFF2-40B4-BE49-F238E27FC236}">
                <a16:creationId xmlns:a16="http://schemas.microsoft.com/office/drawing/2014/main" xmlns="" id="{138E6FCE-ED15-47B5-9299-D7F2B618D0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 b="15845"/>
          <a:stretch/>
        </p:blipFill>
        <p:spPr>
          <a:xfrm>
            <a:off x="3119989" y="5709358"/>
            <a:ext cx="397156" cy="504000"/>
          </a:xfrm>
          <a:prstGeom prst="rect">
            <a:avLst/>
          </a:prstGeom>
        </p:spPr>
      </p:pic>
      <p:grpSp>
        <p:nvGrpSpPr>
          <p:cNvPr id="247" name="Group 246">
            <a:extLst>
              <a:ext uri="{FF2B5EF4-FFF2-40B4-BE49-F238E27FC236}">
                <a16:creationId xmlns:a16="http://schemas.microsoft.com/office/drawing/2014/main" xmlns="" id="{057D34EA-20DA-4801-9AEE-56B91B35ABE9}"/>
              </a:ext>
            </a:extLst>
          </p:cNvPr>
          <p:cNvGrpSpPr/>
          <p:nvPr/>
        </p:nvGrpSpPr>
        <p:grpSpPr>
          <a:xfrm>
            <a:off x="2946172" y="1588699"/>
            <a:ext cx="720000" cy="720000"/>
            <a:chOff x="2822969" y="1760620"/>
            <a:chExt cx="720000" cy="720000"/>
          </a:xfrm>
        </p:grpSpPr>
        <p:sp>
          <p:nvSpPr>
            <p:cNvPr id="248" name="Oval 20">
              <a:extLst>
                <a:ext uri="{FF2B5EF4-FFF2-40B4-BE49-F238E27FC236}">
                  <a16:creationId xmlns:a16="http://schemas.microsoft.com/office/drawing/2014/main" xmlns="" id="{7CBEF2D5-D7A8-4C83-9E0B-B07DBD2DE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969" y="1760620"/>
              <a:ext cx="720000" cy="72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Trebuchet MS" panose="020B0603020202020204" pitchFamily="34" charset="0"/>
              </a:endParaRPr>
            </a:p>
          </p:txBody>
        </p:sp>
        <p:pic>
          <p:nvPicPr>
            <p:cNvPr id="249" name="Graphic 248">
              <a:extLst>
                <a:ext uri="{FF2B5EF4-FFF2-40B4-BE49-F238E27FC236}">
                  <a16:creationId xmlns:a16="http://schemas.microsoft.com/office/drawing/2014/main" xmlns="" id="{9F220196-61F8-48B6-834B-FEA988330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948969" y="1885665"/>
              <a:ext cx="468000" cy="468000"/>
            </a:xfrm>
            <a:prstGeom prst="rect">
              <a:avLst/>
            </a:prstGeom>
          </p:spPr>
        </p:pic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xmlns="" id="{520C7765-F105-482C-A877-3E6E5091EA14}"/>
              </a:ext>
            </a:extLst>
          </p:cNvPr>
          <p:cNvSpPr/>
          <p:nvPr/>
        </p:nvSpPr>
        <p:spPr>
          <a:xfrm>
            <a:off x="1843407" y="6385733"/>
            <a:ext cx="29503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1400" dirty="0">
                <a:solidFill>
                  <a:srgbClr val="0E3B5D"/>
                </a:solidFill>
                <a:latin typeface="Trebuchet MS" panose="020B0603020202020204" pitchFamily="34" charset="0"/>
              </a:rPr>
              <a:t>Identificar, recolectar y evaluar</a:t>
            </a:r>
          </a:p>
          <a:p>
            <a:pPr algn="ctr"/>
            <a:r>
              <a:rPr lang="es-MX" sz="1400" dirty="0">
                <a:solidFill>
                  <a:srgbClr val="0E3B5D"/>
                </a:solidFill>
                <a:latin typeface="Trebuchet MS" panose="020B0603020202020204" pitchFamily="34" charset="0"/>
              </a:rPr>
              <a:t>datos de los proyectos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65D2949E-38D0-4883-BB6B-B14CD49626B4}"/>
              </a:ext>
            </a:extLst>
          </p:cNvPr>
          <p:cNvCxnSpPr>
            <a:stCxn id="248" idx="4"/>
            <a:endCxn id="192" idx="0"/>
          </p:cNvCxnSpPr>
          <p:nvPr/>
        </p:nvCxnSpPr>
        <p:spPr>
          <a:xfrm>
            <a:off x="3306172" y="2308699"/>
            <a:ext cx="939" cy="2563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xmlns="" id="{BD2C36D4-B199-4DB3-A12B-30A838967F2E}"/>
              </a:ext>
            </a:extLst>
          </p:cNvPr>
          <p:cNvCxnSpPr>
            <a:cxnSpLocks/>
            <a:stCxn id="192" idx="4"/>
            <a:endCxn id="103" idx="0"/>
          </p:cNvCxnSpPr>
          <p:nvPr/>
        </p:nvCxnSpPr>
        <p:spPr>
          <a:xfrm>
            <a:off x="3307111" y="3285041"/>
            <a:ext cx="229" cy="2606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xmlns="" id="{C86911DC-C243-4B61-806D-AD8123CF85E9}"/>
              </a:ext>
            </a:extLst>
          </p:cNvPr>
          <p:cNvCxnSpPr>
            <a:cxnSpLocks/>
            <a:stCxn id="103" idx="4"/>
            <a:endCxn id="201" idx="0"/>
          </p:cNvCxnSpPr>
          <p:nvPr/>
        </p:nvCxnSpPr>
        <p:spPr>
          <a:xfrm>
            <a:off x="3307339" y="4265674"/>
            <a:ext cx="1023" cy="2520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xmlns="" id="{F86985FA-AE55-443F-8013-BE6F37086F9A}"/>
              </a:ext>
            </a:extLst>
          </p:cNvPr>
          <p:cNvCxnSpPr>
            <a:cxnSpLocks/>
            <a:stCxn id="201" idx="4"/>
            <a:endCxn id="231" idx="0"/>
          </p:cNvCxnSpPr>
          <p:nvPr/>
        </p:nvCxnSpPr>
        <p:spPr>
          <a:xfrm flipH="1">
            <a:off x="3307463" y="5237726"/>
            <a:ext cx="898" cy="35803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reeform 24">
            <a:extLst>
              <a:ext uri="{FF2B5EF4-FFF2-40B4-BE49-F238E27FC236}">
                <a16:creationId xmlns:a16="http://schemas.microsoft.com/office/drawing/2014/main" xmlns="" id="{D83D3EA3-3167-4CA8-B0FD-AFFA495210DD}"/>
              </a:ext>
            </a:extLst>
          </p:cNvPr>
          <p:cNvSpPr>
            <a:spLocks/>
          </p:cNvSpPr>
          <p:nvPr/>
        </p:nvSpPr>
        <p:spPr bwMode="auto">
          <a:xfrm>
            <a:off x="4026564" y="4359923"/>
            <a:ext cx="1152000" cy="180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MX" sz="9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Planeaci</a:t>
            </a:r>
            <a:r>
              <a:rPr lang="en-US" sz="9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ón</a:t>
            </a:r>
            <a:endParaRPr lang="en-US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8" name="Freeform 24">
            <a:extLst>
              <a:ext uri="{FF2B5EF4-FFF2-40B4-BE49-F238E27FC236}">
                <a16:creationId xmlns:a16="http://schemas.microsoft.com/office/drawing/2014/main" xmlns="" id="{9CA66FA2-1E66-44CE-8EBB-798B0A87F661}"/>
              </a:ext>
            </a:extLst>
          </p:cNvPr>
          <p:cNvSpPr>
            <a:spLocks/>
          </p:cNvSpPr>
          <p:nvPr/>
        </p:nvSpPr>
        <p:spPr bwMode="auto">
          <a:xfrm>
            <a:off x="5445591" y="4359923"/>
            <a:ext cx="4005818" cy="180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MX" sz="900" b="1" dirty="0">
                <a:solidFill>
                  <a:schemeClr val="bg1"/>
                </a:solidFill>
                <a:latin typeface="Trebuchet MS" panose="020B0603020202020204" pitchFamily="34" charset="0"/>
              </a:rPr>
              <a:t>Implementar</a:t>
            </a:r>
            <a:endParaRPr lang="es-MX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0" name="Freeform 24">
            <a:extLst>
              <a:ext uri="{FF2B5EF4-FFF2-40B4-BE49-F238E27FC236}">
                <a16:creationId xmlns:a16="http://schemas.microsoft.com/office/drawing/2014/main" xmlns="" id="{3CEACBC6-24EC-4D29-8233-AE16CCC689E1}"/>
              </a:ext>
            </a:extLst>
          </p:cNvPr>
          <p:cNvSpPr>
            <a:spLocks/>
          </p:cNvSpPr>
          <p:nvPr/>
        </p:nvSpPr>
        <p:spPr bwMode="auto">
          <a:xfrm>
            <a:off x="9601741" y="4359923"/>
            <a:ext cx="1080000" cy="180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MX" sz="900" b="1" dirty="0">
                <a:solidFill>
                  <a:schemeClr val="bg1"/>
                </a:solidFill>
                <a:latin typeface="Trebuchet MS" panose="020B0603020202020204" pitchFamily="34" charset="0"/>
              </a:rPr>
              <a:t>Monitoreo y control</a:t>
            </a:r>
            <a:endParaRPr lang="en-US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2" name="Freeform 24">
            <a:extLst>
              <a:ext uri="{FF2B5EF4-FFF2-40B4-BE49-F238E27FC236}">
                <a16:creationId xmlns:a16="http://schemas.microsoft.com/office/drawing/2014/main" xmlns="" id="{0E62D548-FB46-499B-9F0B-6220E657DA71}"/>
              </a:ext>
            </a:extLst>
          </p:cNvPr>
          <p:cNvSpPr>
            <a:spLocks/>
          </p:cNvSpPr>
          <p:nvPr/>
        </p:nvSpPr>
        <p:spPr bwMode="auto">
          <a:xfrm>
            <a:off x="10868826" y="4359923"/>
            <a:ext cx="1080000" cy="180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MX" sz="900" b="1" dirty="0">
                <a:solidFill>
                  <a:schemeClr val="bg1"/>
                </a:solidFill>
                <a:latin typeface="Trebuchet MS" panose="020B0603020202020204" pitchFamily="34" charset="0"/>
              </a:rPr>
              <a:t>Mejora continua</a:t>
            </a:r>
            <a:endParaRPr lang="en-US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609CCAFB-77FA-475D-9ECB-AAB80807383E}"/>
              </a:ext>
            </a:extLst>
          </p:cNvPr>
          <p:cNvGrpSpPr/>
          <p:nvPr/>
        </p:nvGrpSpPr>
        <p:grpSpPr>
          <a:xfrm>
            <a:off x="4025842" y="5587775"/>
            <a:ext cx="7914053" cy="538773"/>
            <a:chOff x="4034773" y="6024400"/>
            <a:chExt cx="7914053" cy="538773"/>
          </a:xfrm>
        </p:grpSpPr>
        <p:sp>
          <p:nvSpPr>
            <p:cNvPr id="108" name="Freeform 21">
              <a:extLst>
                <a:ext uri="{FF2B5EF4-FFF2-40B4-BE49-F238E27FC236}">
                  <a16:creationId xmlns:a16="http://schemas.microsoft.com/office/drawing/2014/main" xmlns="" id="{EED29EB6-6AE3-4A0F-8EF9-C4853A89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524" y="6024400"/>
              <a:ext cx="1440000" cy="25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Regular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  <p:sp>
          <p:nvSpPr>
            <p:cNvPr id="109" name="Freeform 22">
              <a:extLst>
                <a:ext uri="{FF2B5EF4-FFF2-40B4-BE49-F238E27FC236}">
                  <a16:creationId xmlns:a16="http://schemas.microsoft.com/office/drawing/2014/main" xmlns="" id="{F277BB3C-851D-4D5C-81F2-EDA5BD187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524" y="6024400"/>
              <a:ext cx="1440000" cy="25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Evaluar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xmlns="" id="{FDBBFEE1-08AA-4625-86BF-E6203E2EB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524" y="6024400"/>
              <a:ext cx="1440000" cy="25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Controlar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xmlns="" id="{A1DD6131-F62C-428B-ADAB-4CB87C868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774" y="6025168"/>
              <a:ext cx="1440000" cy="25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Estrategia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  <p:sp>
          <p:nvSpPr>
            <p:cNvPr id="125" name="Freeform 23">
              <a:extLst>
                <a:ext uri="{FF2B5EF4-FFF2-40B4-BE49-F238E27FC236}">
                  <a16:creationId xmlns:a16="http://schemas.microsoft.com/office/drawing/2014/main" xmlns="" id="{63EE410E-BA28-4888-9729-A14A9AADC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8826" y="6024400"/>
              <a:ext cx="1440000" cy="25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Evaluación institucional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  <p:sp>
          <p:nvSpPr>
            <p:cNvPr id="126" name="Freeform 24">
              <a:extLst>
                <a:ext uri="{FF2B5EF4-FFF2-40B4-BE49-F238E27FC236}">
                  <a16:creationId xmlns:a16="http://schemas.microsoft.com/office/drawing/2014/main" xmlns="" id="{68A24AA3-A11F-47EC-8E42-53F42ECCB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773" y="6311173"/>
              <a:ext cx="1440000" cy="25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Riesgo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  <p:sp>
          <p:nvSpPr>
            <p:cNvPr id="127" name="Freeform 24">
              <a:extLst>
                <a:ext uri="{FF2B5EF4-FFF2-40B4-BE49-F238E27FC236}">
                  <a16:creationId xmlns:a16="http://schemas.microsoft.com/office/drawing/2014/main" xmlns="" id="{94116D1D-DA21-427E-B666-956A0F9F8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225" y="6299367"/>
              <a:ext cx="1440000" cy="25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Gestionar recursos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  <p:sp>
          <p:nvSpPr>
            <p:cNvPr id="129" name="Freeform 24">
              <a:extLst>
                <a:ext uri="{FF2B5EF4-FFF2-40B4-BE49-F238E27FC236}">
                  <a16:creationId xmlns:a16="http://schemas.microsoft.com/office/drawing/2014/main" xmlns="" id="{DEB5A683-01BE-4978-A74B-999671809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524" y="6311173"/>
              <a:ext cx="1440000" cy="25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Vinculación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xmlns="" id="{254F69EF-E26C-468F-9330-86058AD27F8E}"/>
                </a:ext>
              </a:extLst>
            </p:cNvPr>
            <p:cNvCxnSpPr>
              <a:cxnSpLocks/>
              <a:stCxn id="108" idx="1"/>
              <a:endCxn id="123" idx="3"/>
            </p:cNvCxnSpPr>
            <p:nvPr/>
          </p:nvCxnSpPr>
          <p:spPr>
            <a:xfrm flipH="1">
              <a:off x="5474774" y="6150400"/>
              <a:ext cx="174750" cy="768"/>
            </a:xfrm>
            <a:prstGeom prst="straightConnector1">
              <a:avLst/>
            </a:prstGeom>
            <a:ln w="12700">
              <a:solidFill>
                <a:srgbClr val="5F5F5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xmlns="" id="{E95E407D-ADB4-4C43-BAD3-39ED6FE7E247}"/>
                </a:ext>
              </a:extLst>
            </p:cNvPr>
            <p:cNvCxnSpPr>
              <a:cxnSpLocks/>
              <a:stCxn id="108" idx="3"/>
              <a:endCxn id="109" idx="1"/>
            </p:cNvCxnSpPr>
            <p:nvPr/>
          </p:nvCxnSpPr>
          <p:spPr>
            <a:xfrm>
              <a:off x="7089524" y="6150400"/>
              <a:ext cx="180000" cy="0"/>
            </a:xfrm>
            <a:prstGeom prst="straightConnector1">
              <a:avLst/>
            </a:prstGeom>
            <a:ln w="12700">
              <a:solidFill>
                <a:srgbClr val="5F5F5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xmlns="" id="{CC883DBF-24C6-4D43-A9F4-68276F811E81}"/>
                </a:ext>
              </a:extLst>
            </p:cNvPr>
            <p:cNvCxnSpPr>
              <a:cxnSpLocks/>
              <a:stCxn id="109" idx="3"/>
              <a:endCxn id="116" idx="1"/>
            </p:cNvCxnSpPr>
            <p:nvPr/>
          </p:nvCxnSpPr>
          <p:spPr>
            <a:xfrm>
              <a:off x="8709524" y="6150400"/>
              <a:ext cx="180000" cy="0"/>
            </a:xfrm>
            <a:prstGeom prst="straightConnector1">
              <a:avLst/>
            </a:prstGeom>
            <a:ln w="12700">
              <a:solidFill>
                <a:srgbClr val="5F5F5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xmlns="" id="{C7386C27-1341-402E-A1FE-433F490DA884}"/>
                </a:ext>
              </a:extLst>
            </p:cNvPr>
            <p:cNvCxnSpPr>
              <a:cxnSpLocks/>
              <a:stCxn id="116" idx="3"/>
              <a:endCxn id="125" idx="1"/>
            </p:cNvCxnSpPr>
            <p:nvPr/>
          </p:nvCxnSpPr>
          <p:spPr>
            <a:xfrm>
              <a:off x="10329524" y="6150400"/>
              <a:ext cx="179302" cy="0"/>
            </a:xfrm>
            <a:prstGeom prst="straightConnector1">
              <a:avLst/>
            </a:prstGeom>
            <a:ln w="12700">
              <a:solidFill>
                <a:srgbClr val="5F5F5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Freeform 24">
              <a:extLst>
                <a:ext uri="{FF2B5EF4-FFF2-40B4-BE49-F238E27FC236}">
                  <a16:creationId xmlns:a16="http://schemas.microsoft.com/office/drawing/2014/main" xmlns="" id="{045BC810-8144-4440-9877-21F3DD6E9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524" y="6311173"/>
              <a:ext cx="1440000" cy="25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Terceros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 24">
              <a:extLst>
                <a:ext uri="{FF2B5EF4-FFF2-40B4-BE49-F238E27FC236}">
                  <a16:creationId xmlns:a16="http://schemas.microsoft.com/office/drawing/2014/main" xmlns="" id="{2D3E6725-1A04-40EC-8817-4F305466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745" y="6299367"/>
              <a:ext cx="1440000" cy="25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900" dirty="0">
                  <a:latin typeface="Trebuchet MS" panose="020B0603020202020204" pitchFamily="34" charset="0"/>
                </a:rPr>
                <a:t>Gobernanza jurídica</a:t>
              </a:r>
              <a:endParaRPr lang="en-US" sz="900" dirty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44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2221023" y="1831743"/>
            <a:ext cx="2214076" cy="43204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latin typeface="+mj-lt"/>
              </a:rPr>
              <a:t>LEY DE HIDROCARBUROS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2865" y="3612214"/>
            <a:ext cx="787560" cy="682552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 flipH="1">
            <a:off x="2441743" y="2958029"/>
            <a:ext cx="857789" cy="58173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284317" y="2760965"/>
            <a:ext cx="370459" cy="1154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562045" y="4763545"/>
            <a:ext cx="1552287" cy="507831"/>
          </a:xfrm>
          <a:prstGeom prst="rect">
            <a:avLst/>
          </a:prstGeom>
          <a:noFill/>
          <a:ln w="9525" cmpd="sng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/>
            </a:lvl1pPr>
          </a:lstStyle>
          <a:p>
            <a:r>
              <a:rPr lang="es-ES" sz="900" dirty="0">
                <a:latin typeface="+mj-lt"/>
              </a:rPr>
              <a:t>REGLAMENTO DE LA </a:t>
            </a:r>
          </a:p>
          <a:p>
            <a:r>
              <a:rPr lang="es-ES" sz="900" dirty="0">
                <a:latin typeface="+mj-lt"/>
              </a:rPr>
              <a:t>LEY DE </a:t>
            </a:r>
          </a:p>
          <a:p>
            <a:r>
              <a:rPr lang="es-ES" sz="900" dirty="0">
                <a:latin typeface="+mj-lt"/>
              </a:rPr>
              <a:t>HIDROCARBUROS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546379" y="4763545"/>
            <a:ext cx="1777443" cy="507831"/>
          </a:xfrm>
          <a:prstGeom prst="rect">
            <a:avLst/>
          </a:prstGeom>
          <a:noFill/>
          <a:ln w="9525" cmpd="sng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100"/>
            </a:lvl1pPr>
          </a:lstStyle>
          <a:p>
            <a:r>
              <a:rPr lang="es-ES" sz="900" dirty="0">
                <a:latin typeface="+mj-lt"/>
              </a:rPr>
              <a:t>REGLAMENTO DE LAS ACTIVIDADES TÍT. III </a:t>
            </a:r>
            <a:br>
              <a:rPr lang="es-ES" sz="900" dirty="0">
                <a:latin typeface="+mj-lt"/>
              </a:rPr>
            </a:br>
            <a:r>
              <a:rPr lang="es-ES" sz="900" dirty="0">
                <a:latin typeface="+mj-lt"/>
              </a:rPr>
              <a:t>LEY DE HIDROCARBUROS</a:t>
            </a:r>
          </a:p>
        </p:txBody>
      </p:sp>
      <p:cxnSp>
        <p:nvCxnSpPr>
          <p:cNvPr id="12" name="Conector recto 11"/>
          <p:cNvCxnSpPr>
            <a:endCxn id="10" idx="0"/>
          </p:cNvCxnSpPr>
          <p:nvPr/>
        </p:nvCxnSpPr>
        <p:spPr>
          <a:xfrm flipH="1">
            <a:off x="2338188" y="4547520"/>
            <a:ext cx="992168" cy="216024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>
            <a:endCxn id="11" idx="0"/>
          </p:cNvCxnSpPr>
          <p:nvPr/>
        </p:nvCxnSpPr>
        <p:spPr>
          <a:xfrm>
            <a:off x="3330356" y="4547520"/>
            <a:ext cx="1104745" cy="216024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9333" y="3669403"/>
            <a:ext cx="1260140" cy="432048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3284316" y="2263791"/>
            <a:ext cx="0" cy="69423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lecha abajo 15"/>
          <p:cNvSpPr/>
          <p:nvPr/>
        </p:nvSpPr>
        <p:spPr>
          <a:xfrm>
            <a:off x="2835089" y="4267471"/>
            <a:ext cx="1023561" cy="195149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>
              <a:latin typeface="+mj-lt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8186" y="3700299"/>
            <a:ext cx="918433" cy="486054"/>
          </a:xfrm>
          <a:prstGeom prst="rect">
            <a:avLst/>
          </a:prstGeom>
        </p:spPr>
      </p:pic>
      <p:cxnSp>
        <p:nvCxnSpPr>
          <p:cNvPr id="18" name="Conector recto 17"/>
          <p:cNvCxnSpPr/>
          <p:nvPr/>
        </p:nvCxnSpPr>
        <p:spPr>
          <a:xfrm>
            <a:off x="3284316" y="2958029"/>
            <a:ext cx="921818" cy="59949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6094792" y="1558901"/>
            <a:ext cx="0" cy="4732318"/>
          </a:xfrm>
          <a:prstGeom prst="line">
            <a:avLst/>
          </a:prstGeom>
          <a:ln w="28575" cmpd="sng"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3284316" y="2958030"/>
            <a:ext cx="62552" cy="54397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lecha abajo 20"/>
          <p:cNvSpPr/>
          <p:nvPr/>
        </p:nvSpPr>
        <p:spPr>
          <a:xfrm>
            <a:off x="2344870" y="3526703"/>
            <a:ext cx="162018" cy="108012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>
              <a:latin typeface="+mj-lt"/>
            </a:endParaRPr>
          </a:p>
        </p:txBody>
      </p:sp>
      <p:sp>
        <p:nvSpPr>
          <p:cNvPr id="22" name="Flecha abajo 21"/>
          <p:cNvSpPr/>
          <p:nvPr/>
        </p:nvSpPr>
        <p:spPr>
          <a:xfrm>
            <a:off x="3264678" y="3502000"/>
            <a:ext cx="162018" cy="108012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>
              <a:latin typeface="+mj-lt"/>
            </a:endParaRPr>
          </a:p>
        </p:txBody>
      </p:sp>
      <p:sp>
        <p:nvSpPr>
          <p:cNvPr id="23" name="Flecha abajo 22"/>
          <p:cNvSpPr/>
          <p:nvPr/>
        </p:nvSpPr>
        <p:spPr>
          <a:xfrm>
            <a:off x="4111173" y="3537685"/>
            <a:ext cx="162018" cy="108012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>
              <a:latin typeface="+mj-lt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654776" y="2508957"/>
            <a:ext cx="1669047" cy="400110"/>
          </a:xfrm>
          <a:prstGeom prst="rect">
            <a:avLst/>
          </a:prstGeom>
          <a:solidFill>
            <a:schemeClr val="dk1">
              <a:tint val="50000"/>
              <a:satMod val="30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sz="1000" dirty="0">
                <a:solidFill>
                  <a:srgbClr val="333333"/>
                </a:solidFill>
                <a:latin typeface="+mj-lt"/>
              </a:rPr>
              <a:t>Ley de Órganos </a:t>
            </a:r>
            <a:br>
              <a:rPr lang="es-MX" sz="1000" dirty="0">
                <a:solidFill>
                  <a:srgbClr val="333333"/>
                </a:solidFill>
                <a:latin typeface="+mj-lt"/>
              </a:rPr>
            </a:br>
            <a:r>
              <a:rPr lang="es-MX" sz="1000" dirty="0">
                <a:solidFill>
                  <a:srgbClr val="333333"/>
                </a:solidFill>
                <a:latin typeface="+mj-lt"/>
              </a:rPr>
              <a:t>Reguladores Coordinados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562044" y="5348723"/>
            <a:ext cx="376177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>
                <a:solidFill>
                  <a:srgbClr val="333333"/>
                </a:solidFill>
                <a:latin typeface="+mj-lt"/>
              </a:rPr>
              <a:t>2</a:t>
            </a:r>
            <a:r>
              <a:rPr lang="es-MX" sz="1350" dirty="0">
                <a:solidFill>
                  <a:srgbClr val="333333"/>
                </a:solidFill>
                <a:latin typeface="+mj-lt"/>
              </a:rPr>
              <a:t> Leyes Federales	      </a:t>
            </a:r>
            <a:r>
              <a:rPr lang="es-MX" sz="2100" dirty="0">
                <a:solidFill>
                  <a:srgbClr val="333333"/>
                </a:solidFill>
                <a:latin typeface="+mj-lt"/>
              </a:rPr>
              <a:t>3</a:t>
            </a:r>
            <a:r>
              <a:rPr lang="es-MX" sz="1350" dirty="0">
                <a:solidFill>
                  <a:srgbClr val="333333"/>
                </a:solidFill>
                <a:latin typeface="+mj-lt"/>
              </a:rPr>
              <a:t> Órganos			                               Reguladores</a:t>
            </a:r>
          </a:p>
          <a:p>
            <a:r>
              <a:rPr lang="es-MX" sz="2100" dirty="0">
                <a:solidFill>
                  <a:srgbClr val="333333"/>
                </a:solidFill>
                <a:latin typeface="+mj-lt"/>
              </a:rPr>
              <a:t>2</a:t>
            </a:r>
            <a:r>
              <a:rPr lang="es-MX" sz="1350" dirty="0">
                <a:solidFill>
                  <a:srgbClr val="333333"/>
                </a:solidFill>
                <a:latin typeface="+mj-lt"/>
              </a:rPr>
              <a:t> Reglamentos</a:t>
            </a:r>
          </a:p>
        </p:txBody>
      </p:sp>
      <p:cxnSp>
        <p:nvCxnSpPr>
          <p:cNvPr id="26" name="Conector recto 25"/>
          <p:cNvCxnSpPr/>
          <p:nvPr/>
        </p:nvCxnSpPr>
        <p:spPr>
          <a:xfrm>
            <a:off x="9781097" y="2660774"/>
            <a:ext cx="12935" cy="59406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ángulo redondeado 26"/>
          <p:cNvSpPr/>
          <p:nvPr/>
        </p:nvSpPr>
        <p:spPr>
          <a:xfrm>
            <a:off x="7888541" y="3578876"/>
            <a:ext cx="918102" cy="2646294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>
              <a:latin typeface="+mj-lt"/>
            </a:endParaRPr>
          </a:p>
        </p:txBody>
      </p:sp>
      <p:pic>
        <p:nvPicPr>
          <p:cNvPr id="28" name="Imagen 2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2" t="15018" r="26509" b="10292"/>
          <a:stretch/>
        </p:blipFill>
        <p:spPr bwMode="auto">
          <a:xfrm>
            <a:off x="8333965" y="3038232"/>
            <a:ext cx="809776" cy="837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9" name="Conector recto 28"/>
          <p:cNvCxnSpPr/>
          <p:nvPr/>
        </p:nvCxnSpPr>
        <p:spPr>
          <a:xfrm>
            <a:off x="8752637" y="2714781"/>
            <a:ext cx="0" cy="28983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7323609" y="2984813"/>
            <a:ext cx="1089753" cy="307777"/>
          </a:xfrm>
          <a:prstGeom prst="rect">
            <a:avLst/>
          </a:prstGeom>
          <a:solidFill>
            <a:srgbClr val="000090"/>
          </a:solidFill>
          <a:ln w="12700" cmpd="sng">
            <a:solidFill>
              <a:srgbClr val="00009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00" dirty="0">
                <a:solidFill>
                  <a:schemeClr val="bg1"/>
                </a:solidFill>
                <a:latin typeface="+mj-lt"/>
              </a:rPr>
              <a:t>REGLAMENTO INTERIOR DE LA ASEA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9118789" y="2228726"/>
            <a:ext cx="1303551" cy="432048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latin typeface="+mj-lt"/>
              </a:rPr>
              <a:t>LEY DE HIDROCARBUROS</a:t>
            </a:r>
          </a:p>
        </p:txBody>
      </p:sp>
      <p:sp>
        <p:nvSpPr>
          <p:cNvPr id="32" name="Rectángulo redondeado 31"/>
          <p:cNvSpPr/>
          <p:nvPr/>
        </p:nvSpPr>
        <p:spPr>
          <a:xfrm>
            <a:off x="9049670" y="2822792"/>
            <a:ext cx="1427263" cy="2700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" dirty="0">
                <a:solidFill>
                  <a:schemeClr val="tx1"/>
                </a:solidFill>
                <a:latin typeface="+mj-lt"/>
              </a:rPr>
              <a:t>REGLAMENTO DE LA LEY DE HIDROCARBUROS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9049670" y="3254840"/>
            <a:ext cx="1427262" cy="32403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" dirty="0">
                <a:solidFill>
                  <a:schemeClr val="tx1"/>
                </a:solidFill>
                <a:latin typeface="+mj-lt"/>
              </a:rPr>
              <a:t>REGLAMENTO DE LAS ACTIVIDADES TIT. TERCERO DE LA LEY DE HIDROCARBUROS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7323608" y="3813068"/>
            <a:ext cx="859838" cy="1949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4288" tIns="14288" rIns="14288" bIns="14288" numCol="1" spcCol="1270" anchor="ctr" anchorCtr="0">
            <a:noAutofit/>
          </a:bodyPr>
          <a:lstStyle/>
          <a:p>
            <a:pPr algn="ctr"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900" b="1" dirty="0">
                <a:solidFill>
                  <a:schemeClr val="bg1"/>
                </a:solidFill>
                <a:latin typeface="+mj-lt"/>
              </a:rPr>
              <a:t>RMEIA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7271314" y="4082394"/>
            <a:ext cx="910418" cy="1819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algn="ctr" defTabSz="2333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900" b="1" dirty="0">
                <a:solidFill>
                  <a:schemeClr val="bg1"/>
                </a:solidFill>
                <a:latin typeface="+mj-lt"/>
              </a:rPr>
              <a:t>RMPCCA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7271314" y="4892815"/>
            <a:ext cx="910418" cy="1880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28575" tIns="28575" rIns="28575" bIns="28575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900" b="1" dirty="0">
                <a:solidFill>
                  <a:schemeClr val="bg1"/>
                </a:solidFill>
                <a:latin typeface="+mj-lt"/>
              </a:rPr>
              <a:t>RMAAA</a:t>
            </a:r>
          </a:p>
        </p:txBody>
      </p:sp>
      <p:grpSp>
        <p:nvGrpSpPr>
          <p:cNvPr id="43" name="Agrupar 114"/>
          <p:cNvGrpSpPr/>
          <p:nvPr/>
        </p:nvGrpSpPr>
        <p:grpSpPr>
          <a:xfrm>
            <a:off x="7240469" y="5253062"/>
            <a:ext cx="972108" cy="216024"/>
            <a:chOff x="972002" y="612"/>
            <a:chExt cx="792298" cy="51499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4" name="Rectángulo redondeado 43"/>
            <p:cNvSpPr/>
            <p:nvPr/>
          </p:nvSpPr>
          <p:spPr>
            <a:xfrm>
              <a:off x="972002" y="612"/>
              <a:ext cx="792298" cy="51499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ctángulo 44"/>
            <p:cNvSpPr/>
            <p:nvPr/>
          </p:nvSpPr>
          <p:spPr>
            <a:xfrm>
              <a:off x="997142" y="25752"/>
              <a:ext cx="742018" cy="4647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dirty="0">
                  <a:solidFill>
                    <a:schemeClr val="bg1"/>
                  </a:solidFill>
                  <a:latin typeface="+mj-lt"/>
                </a:rPr>
                <a:t>RLGPGIR</a:t>
              </a:r>
            </a:p>
          </p:txBody>
        </p:sp>
      </p:grpSp>
      <p:grpSp>
        <p:nvGrpSpPr>
          <p:cNvPr id="46" name="Agrupar 117"/>
          <p:cNvGrpSpPr/>
          <p:nvPr/>
        </p:nvGrpSpPr>
        <p:grpSpPr>
          <a:xfrm>
            <a:off x="7240469" y="5577098"/>
            <a:ext cx="972108" cy="216024"/>
            <a:chOff x="16059" y="446368"/>
            <a:chExt cx="1285314" cy="835454"/>
          </a:xfrm>
          <a:solidFill>
            <a:schemeClr val="bg2">
              <a:lumMod val="25000"/>
            </a:schemeClr>
          </a:solidFill>
        </p:grpSpPr>
        <p:sp>
          <p:nvSpPr>
            <p:cNvPr id="47" name="Rectángulo redondeado 46"/>
            <p:cNvSpPr/>
            <p:nvPr/>
          </p:nvSpPr>
          <p:spPr>
            <a:xfrm>
              <a:off x="16059" y="446368"/>
              <a:ext cx="1285314" cy="83545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ectángulo 47"/>
            <p:cNvSpPr/>
            <p:nvPr/>
          </p:nvSpPr>
          <p:spPr>
            <a:xfrm>
              <a:off x="56843" y="487152"/>
              <a:ext cx="1203746" cy="7538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60008" rIns="60008" bIns="60008" numCol="1" spcCol="1270" anchor="ctr" anchorCtr="0">
              <a:noAutofit/>
            </a:bodyPr>
            <a:lstStyle/>
            <a:p>
              <a:pPr algn="ctr" defTabSz="7000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dirty="0">
                  <a:solidFill>
                    <a:schemeClr val="bg1"/>
                  </a:solidFill>
                  <a:latin typeface="+mj-lt"/>
                </a:rPr>
                <a:t>RLGDFS</a:t>
              </a:r>
            </a:p>
          </p:txBody>
        </p:sp>
      </p:grpSp>
      <p:grpSp>
        <p:nvGrpSpPr>
          <p:cNvPr id="49" name="Agrupar 120"/>
          <p:cNvGrpSpPr/>
          <p:nvPr/>
        </p:nvGrpSpPr>
        <p:grpSpPr>
          <a:xfrm>
            <a:off x="7240469" y="5901134"/>
            <a:ext cx="972108" cy="216024"/>
            <a:chOff x="16059" y="446368"/>
            <a:chExt cx="1285314" cy="835454"/>
          </a:xfrm>
        </p:grpSpPr>
        <p:sp>
          <p:nvSpPr>
            <p:cNvPr id="50" name="Rectángulo redondeado 49"/>
            <p:cNvSpPr/>
            <p:nvPr/>
          </p:nvSpPr>
          <p:spPr>
            <a:xfrm>
              <a:off x="16059" y="446368"/>
              <a:ext cx="1285314" cy="835454"/>
            </a:xfrm>
            <a:prstGeom prst="roundRect">
              <a:avLst/>
            </a:prstGeom>
            <a:solidFill>
              <a:srgbClr val="6600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ectángulo 50"/>
            <p:cNvSpPr/>
            <p:nvPr/>
          </p:nvSpPr>
          <p:spPr>
            <a:xfrm>
              <a:off x="56843" y="487152"/>
              <a:ext cx="1203746" cy="7538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60008" rIns="60008" bIns="60008" numCol="1" spcCol="1270" anchor="ctr" anchorCtr="0">
              <a:noAutofit/>
            </a:bodyPr>
            <a:lstStyle/>
            <a:p>
              <a:pPr algn="ctr" defTabSz="7000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dirty="0">
                  <a:solidFill>
                    <a:schemeClr val="bg1"/>
                  </a:solidFill>
                  <a:latin typeface="+mj-lt"/>
                </a:rPr>
                <a:t>RLBOGM</a:t>
              </a:r>
            </a:p>
          </p:txBody>
        </p:sp>
      </p:grpSp>
      <p:pic>
        <p:nvPicPr>
          <p:cNvPr id="55" name="Imagen 54" descr="imgres-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66" y="5037038"/>
            <a:ext cx="486054" cy="392732"/>
          </a:xfrm>
          <a:prstGeom prst="rect">
            <a:avLst/>
          </a:prstGeom>
        </p:spPr>
      </p:pic>
      <p:pic>
        <p:nvPicPr>
          <p:cNvPr id="56" name="Imagen 55" descr="imgres-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79" y="4172944"/>
            <a:ext cx="802433" cy="358229"/>
          </a:xfrm>
          <a:prstGeom prst="rect">
            <a:avLst/>
          </a:prstGeom>
        </p:spPr>
      </p:pic>
      <p:sp>
        <p:nvSpPr>
          <p:cNvPr id="59" name="Rectángulo 58"/>
          <p:cNvSpPr/>
          <p:nvPr/>
        </p:nvSpPr>
        <p:spPr>
          <a:xfrm>
            <a:off x="7271314" y="4353647"/>
            <a:ext cx="910418" cy="2045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900" b="1" dirty="0">
                <a:solidFill>
                  <a:schemeClr val="bg1"/>
                </a:solidFill>
                <a:latin typeface="+mj-lt"/>
              </a:rPr>
              <a:t>RMRETC</a:t>
            </a:r>
          </a:p>
        </p:txBody>
      </p:sp>
      <p:sp>
        <p:nvSpPr>
          <p:cNvPr id="62" name="Rectángulo 61"/>
          <p:cNvSpPr/>
          <p:nvPr/>
        </p:nvSpPr>
        <p:spPr>
          <a:xfrm>
            <a:off x="7271315" y="4637653"/>
            <a:ext cx="910416" cy="1811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25718" tIns="25718" rIns="25718" bIns="25718" numCol="1" spcCol="1270" anchor="ctr" anchorCtr="0">
            <a:noAutofit/>
          </a:bodyPr>
          <a:lstStyle/>
          <a:p>
            <a:pPr algn="ctr" defTabSz="3000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900" b="1" dirty="0">
                <a:solidFill>
                  <a:schemeClr val="bg1"/>
                </a:solidFill>
                <a:latin typeface="+mj-lt"/>
              </a:rPr>
              <a:t>RMOE</a:t>
            </a:r>
          </a:p>
        </p:txBody>
      </p:sp>
      <p:cxnSp>
        <p:nvCxnSpPr>
          <p:cNvPr id="63" name="Conector angular 62"/>
          <p:cNvCxnSpPr>
            <a:stCxn id="30" idx="2"/>
            <a:endCxn id="28" idx="1"/>
          </p:cNvCxnSpPr>
          <p:nvPr/>
        </p:nvCxnSpPr>
        <p:spPr>
          <a:xfrm rot="16200000" flipH="1">
            <a:off x="8019054" y="3142020"/>
            <a:ext cx="164342" cy="465480"/>
          </a:xfrm>
          <a:prstGeom prst="bentConnector2">
            <a:avLst/>
          </a:prstGeom>
          <a:ln>
            <a:solidFill>
              <a:schemeClr val="accent3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4" descr="http://www.semarnat.gob.mx/sites/default/files/identidad/INECC/Logo_Inecc_Horizonta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455" y="5901137"/>
            <a:ext cx="517200" cy="21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http://www.moreliaymas.com/wp-content/uploads/2013/11/Logo-CONAFOR-Oct2013-12c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601" y="6171165"/>
            <a:ext cx="540060" cy="23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0" descr="http://www.conabio.gob.mx/web/images/logoCONABI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577" y="5577098"/>
            <a:ext cx="108012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://www.conanp.gob.mx/imagenes/logo-conanp-colore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603" y="4658996"/>
            <a:ext cx="607567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56493" y="6279176"/>
            <a:ext cx="627976" cy="216024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0" name="7 Rectángulo redondeado"/>
          <p:cNvSpPr/>
          <p:nvPr/>
        </p:nvSpPr>
        <p:spPr>
          <a:xfrm>
            <a:off x="9130678" y="4972451"/>
            <a:ext cx="972109" cy="280613"/>
          </a:xfrm>
          <a:prstGeom prst="roundRect">
            <a:avLst/>
          </a:prstGeom>
          <a:solidFill>
            <a:schemeClr val="dk1">
              <a:tint val="50000"/>
              <a:satMod val="30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375" b="1" dirty="0">
                <a:solidFill>
                  <a:schemeClr val="tx1"/>
                </a:solidFill>
                <a:latin typeface="+mj-lt"/>
              </a:rPr>
              <a:t>DIRECCIÓN GENERAL DE IMPACTO Y RIESGO AMBIENTAL</a:t>
            </a:r>
          </a:p>
        </p:txBody>
      </p:sp>
      <p:sp>
        <p:nvSpPr>
          <p:cNvPr id="71" name="8 Rectángulo redondeado"/>
          <p:cNvSpPr/>
          <p:nvPr/>
        </p:nvSpPr>
        <p:spPr>
          <a:xfrm>
            <a:off x="9130679" y="5296487"/>
            <a:ext cx="972109" cy="280613"/>
          </a:xfrm>
          <a:prstGeom prst="roundRect">
            <a:avLst/>
          </a:prstGeom>
          <a:solidFill>
            <a:schemeClr val="dk1">
              <a:tint val="50000"/>
              <a:satMod val="30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375" b="1" dirty="0">
                <a:solidFill>
                  <a:schemeClr val="tx1"/>
                </a:solidFill>
                <a:latin typeface="+mj-lt"/>
              </a:rPr>
              <a:t>DIRECCIÓN GENERAL DE GESTIÓN </a:t>
            </a:r>
          </a:p>
          <a:p>
            <a:pPr algn="ctr">
              <a:defRPr/>
            </a:pPr>
            <a:r>
              <a:rPr lang="es-MX" sz="375" b="1" dirty="0">
                <a:solidFill>
                  <a:schemeClr val="tx1"/>
                </a:solidFill>
                <a:latin typeface="+mj-lt"/>
              </a:rPr>
              <a:t>INTEGRAL DE MATERIALES Y ACTIVIDADES RIESGOSAS</a:t>
            </a:r>
          </a:p>
        </p:txBody>
      </p:sp>
      <p:sp>
        <p:nvSpPr>
          <p:cNvPr id="72" name="9 Rectángulo redondeado"/>
          <p:cNvSpPr/>
          <p:nvPr/>
        </p:nvSpPr>
        <p:spPr>
          <a:xfrm>
            <a:off x="9130680" y="5620523"/>
            <a:ext cx="972109" cy="280613"/>
          </a:xfrm>
          <a:prstGeom prst="roundRect">
            <a:avLst/>
          </a:prstGeom>
          <a:solidFill>
            <a:schemeClr val="dk1">
              <a:tint val="50000"/>
              <a:satMod val="30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375" b="1" dirty="0">
                <a:solidFill>
                  <a:schemeClr val="tx1"/>
                </a:solidFill>
                <a:latin typeface="+mj-lt"/>
              </a:rPr>
              <a:t>DIRECCIÓN GENERAL DE GESTIÓN DE LA CALIDAD DEL AIRE Y REGISTRO DE EMISIONES Y TRANSFERENCIA DE CONTAMINANTES</a:t>
            </a:r>
          </a:p>
        </p:txBody>
      </p:sp>
      <p:sp>
        <p:nvSpPr>
          <p:cNvPr id="73" name="10 Rectángulo redondeado"/>
          <p:cNvSpPr/>
          <p:nvPr/>
        </p:nvSpPr>
        <p:spPr>
          <a:xfrm>
            <a:off x="9130680" y="5944559"/>
            <a:ext cx="972109" cy="2806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375" b="1" dirty="0">
                <a:solidFill>
                  <a:schemeClr val="tx1"/>
                </a:solidFill>
                <a:latin typeface="+mj-lt"/>
              </a:rPr>
              <a:t>DIRECCIÓN GENERAL DE VIDA SILVESTRE</a:t>
            </a:r>
          </a:p>
        </p:txBody>
      </p:sp>
      <p:cxnSp>
        <p:nvCxnSpPr>
          <p:cNvPr id="74" name="Conector angular 73"/>
          <p:cNvCxnSpPr>
            <a:stCxn id="56" idx="3"/>
            <a:endCxn id="70" idx="0"/>
          </p:cNvCxnSpPr>
          <p:nvPr/>
        </p:nvCxnSpPr>
        <p:spPr>
          <a:xfrm>
            <a:off x="9015012" y="4352059"/>
            <a:ext cx="601721" cy="620393"/>
          </a:xfrm>
          <a:prstGeom prst="bentConnector2">
            <a:avLst/>
          </a:prstGeom>
          <a:ln>
            <a:solidFill>
              <a:schemeClr val="accent3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ector angular 74"/>
          <p:cNvCxnSpPr/>
          <p:nvPr/>
        </p:nvCxnSpPr>
        <p:spPr>
          <a:xfrm rot="10800000" flipV="1">
            <a:off x="7934927" y="2714780"/>
            <a:ext cx="817710" cy="270030"/>
          </a:xfrm>
          <a:prstGeom prst="bentConnector2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ángulo redondeado 75"/>
          <p:cNvSpPr/>
          <p:nvPr/>
        </p:nvSpPr>
        <p:spPr>
          <a:xfrm>
            <a:off x="6884437" y="2397715"/>
            <a:ext cx="1247133" cy="42692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latin typeface="+mj-lt"/>
              </a:rPr>
              <a:t>LEY DE LA ASEA</a:t>
            </a:r>
          </a:p>
        </p:txBody>
      </p:sp>
      <p:sp>
        <p:nvSpPr>
          <p:cNvPr id="77" name="CuadroTexto 76"/>
          <p:cNvSpPr txBox="1"/>
          <p:nvPr/>
        </p:nvSpPr>
        <p:spPr>
          <a:xfrm>
            <a:off x="6938223" y="1500175"/>
            <a:ext cx="38614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100" dirty="0">
                <a:latin typeface="+mj-lt"/>
              </a:rPr>
              <a:t>8</a:t>
            </a:r>
            <a:r>
              <a:rPr lang="es-MX" sz="1350" dirty="0">
                <a:latin typeface="+mj-lt"/>
              </a:rPr>
              <a:t> Leyes Federales	</a:t>
            </a:r>
            <a:r>
              <a:rPr lang="es-MX" sz="2100" dirty="0">
                <a:latin typeface="+mj-lt"/>
              </a:rPr>
              <a:t>1</a:t>
            </a:r>
            <a:r>
              <a:rPr lang="es-MX" sz="1350" dirty="0">
                <a:latin typeface="+mj-lt"/>
              </a:rPr>
              <a:t> organismo regulador</a:t>
            </a:r>
          </a:p>
          <a:p>
            <a:r>
              <a:rPr lang="es-MX" sz="2100" dirty="0">
                <a:latin typeface="+mj-lt"/>
              </a:rPr>
              <a:t>9 </a:t>
            </a:r>
            <a:r>
              <a:rPr lang="es-MX" sz="1350" dirty="0">
                <a:latin typeface="+mj-lt"/>
              </a:rPr>
              <a:t>reglamentos</a:t>
            </a:r>
          </a:p>
        </p:txBody>
      </p:sp>
      <p:sp>
        <p:nvSpPr>
          <p:cNvPr id="61" name="3 Título">
            <a:extLst>
              <a:ext uri="{FF2B5EF4-FFF2-40B4-BE49-F238E27FC236}">
                <a16:creationId xmlns:a16="http://schemas.microsoft.com/office/drawing/2014/main" xmlns="" id="{3F0A06CF-DE08-4588-A996-F4A2D827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95" y="897105"/>
            <a:ext cx="8238121" cy="752450"/>
          </a:xfrm>
        </p:spPr>
        <p:txBody>
          <a:bodyPr anchor="ctr">
            <a:normAutofit/>
          </a:bodyPr>
          <a:lstStyle/>
          <a:p>
            <a:r>
              <a:rPr lang="es-MX" dirty="0">
                <a:solidFill>
                  <a:schemeClr val="accent2"/>
                </a:solidFill>
                <a:latin typeface="Soberana Sans" pitchFamily="50" charset="0"/>
              </a:rPr>
              <a:t>Marco Legal</a:t>
            </a:r>
          </a:p>
        </p:txBody>
      </p:sp>
    </p:spTree>
    <p:extLst>
      <p:ext uri="{BB962C8B-B14F-4D97-AF65-F5344CB8AC3E}">
        <p14:creationId xmlns:p14="http://schemas.microsoft.com/office/powerpoint/2010/main" val="128086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3722972" y="94952"/>
            <a:ext cx="4771455" cy="6285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2600" b="1" i="0" kern="0">
                <a:solidFill>
                  <a:schemeClr val="accent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dirty="0"/>
              <a:t>¿Qué hemos hecho?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ED18778F-56D8-41FA-A586-2EC0020C5862}"/>
              </a:ext>
            </a:extLst>
          </p:cNvPr>
          <p:cNvSpPr/>
          <p:nvPr/>
        </p:nvSpPr>
        <p:spPr>
          <a:xfrm>
            <a:off x="1699299" y="799029"/>
            <a:ext cx="2867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cs typeface="Arial" panose="020B0604020202020204" pitchFamily="34" charset="0"/>
              </a:rPr>
              <a:t>La ASEA ha publicado: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1600" dirty="0">
                <a:cs typeface="Arial" panose="020B0604020202020204" pitchFamily="34" charset="0"/>
              </a:rPr>
              <a:t>13 </a:t>
            </a:r>
            <a:r>
              <a:rPr lang="es-MX" sz="1600" dirty="0" err="1">
                <a:cs typeface="Arial" panose="020B0604020202020204" pitchFamily="34" charset="0"/>
              </a:rPr>
              <a:t>DACGs</a:t>
            </a:r>
            <a:endParaRPr lang="es-MX" sz="16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1600" dirty="0">
                <a:cs typeface="Arial" panose="020B0604020202020204" pitchFamily="34" charset="0"/>
              </a:rPr>
              <a:t>6 </a:t>
            </a:r>
            <a:r>
              <a:rPr lang="es-MX" sz="1600" dirty="0" err="1">
                <a:cs typeface="Arial" panose="020B0604020202020204" pitchFamily="34" charset="0"/>
              </a:rPr>
              <a:t>NOMs</a:t>
            </a:r>
            <a:endParaRPr lang="es-MX" sz="16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1600" dirty="0">
                <a:cs typeface="Arial" panose="020B0604020202020204" pitchFamily="34" charset="0"/>
              </a:rPr>
              <a:t>5 NOM-EM</a:t>
            </a:r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xmlns="" id="{63D00F52-1219-4C36-A3C5-830DCD63D106}"/>
              </a:ext>
            </a:extLst>
          </p:cNvPr>
          <p:cNvSpPr/>
          <p:nvPr/>
        </p:nvSpPr>
        <p:spPr>
          <a:xfrm>
            <a:off x="5207947" y="2458231"/>
            <a:ext cx="3060000" cy="3060000"/>
          </a:xfrm>
          <a:custGeom>
            <a:avLst/>
            <a:gdLst>
              <a:gd name="connsiteX0" fmla="*/ 0 w 3845885"/>
              <a:gd name="connsiteY0" fmla="*/ 1867865 h 3735730"/>
              <a:gd name="connsiteX1" fmla="*/ 1922943 w 3845885"/>
              <a:gd name="connsiteY1" fmla="*/ 0 h 3735730"/>
              <a:gd name="connsiteX2" fmla="*/ 3845886 w 3845885"/>
              <a:gd name="connsiteY2" fmla="*/ 1867865 h 3735730"/>
              <a:gd name="connsiteX3" fmla="*/ 1922943 w 3845885"/>
              <a:gd name="connsiteY3" fmla="*/ 3735730 h 3735730"/>
              <a:gd name="connsiteX4" fmla="*/ 0 w 3845885"/>
              <a:gd name="connsiteY4" fmla="*/ 1867865 h 373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885" h="3735730">
                <a:moveTo>
                  <a:pt x="0" y="1867865"/>
                </a:moveTo>
                <a:cubicBezTo>
                  <a:pt x="0" y="836272"/>
                  <a:pt x="860931" y="0"/>
                  <a:pt x="1922943" y="0"/>
                </a:cubicBezTo>
                <a:cubicBezTo>
                  <a:pt x="2984955" y="0"/>
                  <a:pt x="3845886" y="836272"/>
                  <a:pt x="3845886" y="1867865"/>
                </a:cubicBezTo>
                <a:cubicBezTo>
                  <a:pt x="3845886" y="2899458"/>
                  <a:pt x="2984955" y="3735730"/>
                  <a:pt x="1922943" y="3735730"/>
                </a:cubicBezTo>
                <a:cubicBezTo>
                  <a:pt x="860931" y="3735730"/>
                  <a:pt x="0" y="2899458"/>
                  <a:pt x="0" y="1867865"/>
                </a:cubicBezTo>
                <a:close/>
              </a:path>
            </a:pathLst>
          </a:custGeom>
          <a:solidFill>
            <a:srgbClr val="006667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75917" tIns="559785" rIns="575917" bIns="559785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i="1" dirty="0">
                <a:solidFill>
                  <a:schemeClr val="bg1"/>
                </a:solidFill>
              </a:rPr>
              <a:t>TRANSVERSAL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chemeClr val="bg1"/>
                </a:solidFill>
              </a:rPr>
              <a:t>- Sistemas de Administración Industrial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chemeClr val="bg1"/>
                </a:solidFill>
              </a:rPr>
              <a:t>- Terceros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chemeClr val="bg1"/>
                </a:solidFill>
              </a:rPr>
              <a:t>- incidentes y accidentes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chemeClr val="bg1"/>
                </a:solidFill>
              </a:rPr>
              <a:t>- Auditorías Externas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chemeClr val="bg1"/>
                </a:solidFill>
              </a:rPr>
              <a:t>- Investigaciones Causa Raíz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chemeClr val="bg1"/>
                </a:solidFill>
              </a:rPr>
              <a:t>- Sistemas de Administración Comercial 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chemeClr val="bg1"/>
                </a:solidFill>
              </a:rPr>
              <a:t>- Residuos de manejo especial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chemeClr val="bg1"/>
                </a:solidFill>
              </a:rPr>
              <a:t>- Seguros TADE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chemeClr val="bg1"/>
                </a:solidFill>
              </a:rPr>
              <a:t>- NOM-EM-005-ASEA Listado de RME y planes de manejo</a:t>
            </a:r>
            <a:endParaRPr lang="es-MX" sz="1000" dirty="0"/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xmlns="" id="{3430FE16-C38A-4E5B-8F90-2EC2FEA38E2D}"/>
              </a:ext>
            </a:extLst>
          </p:cNvPr>
          <p:cNvSpPr/>
          <p:nvPr/>
        </p:nvSpPr>
        <p:spPr>
          <a:xfrm>
            <a:off x="6111346" y="828636"/>
            <a:ext cx="1800000" cy="1800000"/>
          </a:xfrm>
          <a:custGeom>
            <a:avLst/>
            <a:gdLst>
              <a:gd name="connsiteX0" fmla="*/ 0 w 1521962"/>
              <a:gd name="connsiteY0" fmla="*/ 789193 h 1578386"/>
              <a:gd name="connsiteX1" fmla="*/ 760981 w 1521962"/>
              <a:gd name="connsiteY1" fmla="*/ 0 h 1578386"/>
              <a:gd name="connsiteX2" fmla="*/ 1521962 w 1521962"/>
              <a:gd name="connsiteY2" fmla="*/ 789193 h 1578386"/>
              <a:gd name="connsiteX3" fmla="*/ 760981 w 1521962"/>
              <a:gd name="connsiteY3" fmla="*/ 1578386 h 1578386"/>
              <a:gd name="connsiteX4" fmla="*/ 0 w 1521962"/>
              <a:gd name="connsiteY4" fmla="*/ 789193 h 157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962" h="1578386">
                <a:moveTo>
                  <a:pt x="0" y="789193"/>
                </a:moveTo>
                <a:cubicBezTo>
                  <a:pt x="0" y="353334"/>
                  <a:pt x="340703" y="0"/>
                  <a:pt x="760981" y="0"/>
                </a:cubicBezTo>
                <a:cubicBezTo>
                  <a:pt x="1181259" y="0"/>
                  <a:pt x="1521962" y="353334"/>
                  <a:pt x="1521962" y="789193"/>
                </a:cubicBezTo>
                <a:cubicBezTo>
                  <a:pt x="1521962" y="1225052"/>
                  <a:pt x="1181259" y="1578386"/>
                  <a:pt x="760981" y="1578386"/>
                </a:cubicBezTo>
                <a:cubicBezTo>
                  <a:pt x="340703" y="1578386"/>
                  <a:pt x="0" y="1225052"/>
                  <a:pt x="0" y="789193"/>
                </a:cubicBezTo>
                <a:close/>
              </a:path>
            </a:pathLst>
          </a:custGeom>
          <a:solidFill>
            <a:srgbClr val="00683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33046" tIns="241309" rIns="233046" bIns="241309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b="1" i="1" dirty="0">
                <a:solidFill>
                  <a:schemeClr val="bg1"/>
                </a:solidFill>
              </a:rPr>
              <a:t>PROCESOS INDUSTRIALES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chemeClr val="bg1"/>
                </a:solidFill>
              </a:rPr>
              <a:t>- Instalaciones  de licuefacción de Gas Natural.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181F6AD4-26FE-4984-8B82-96BAD45A5484}"/>
              </a:ext>
            </a:extLst>
          </p:cNvPr>
          <p:cNvSpPr/>
          <p:nvPr/>
        </p:nvSpPr>
        <p:spPr>
          <a:xfrm>
            <a:off x="7983349" y="1929232"/>
            <a:ext cx="2340000" cy="2340000"/>
          </a:xfrm>
          <a:custGeom>
            <a:avLst/>
            <a:gdLst>
              <a:gd name="connsiteX0" fmla="*/ 0 w 2755165"/>
              <a:gd name="connsiteY0" fmla="*/ 1438956 h 2877912"/>
              <a:gd name="connsiteX1" fmla="*/ 1377583 w 2755165"/>
              <a:gd name="connsiteY1" fmla="*/ 0 h 2877912"/>
              <a:gd name="connsiteX2" fmla="*/ 2755166 w 2755165"/>
              <a:gd name="connsiteY2" fmla="*/ 1438956 h 2877912"/>
              <a:gd name="connsiteX3" fmla="*/ 1377583 w 2755165"/>
              <a:gd name="connsiteY3" fmla="*/ 2877912 h 2877912"/>
              <a:gd name="connsiteX4" fmla="*/ 0 w 2755165"/>
              <a:gd name="connsiteY4" fmla="*/ 1438956 h 287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5165" h="2877912">
                <a:moveTo>
                  <a:pt x="0" y="1438956"/>
                </a:moveTo>
                <a:cubicBezTo>
                  <a:pt x="0" y="644243"/>
                  <a:pt x="616765" y="0"/>
                  <a:pt x="1377583" y="0"/>
                </a:cubicBezTo>
                <a:cubicBezTo>
                  <a:pt x="2138401" y="0"/>
                  <a:pt x="2755166" y="644243"/>
                  <a:pt x="2755166" y="1438956"/>
                </a:cubicBezTo>
                <a:cubicBezTo>
                  <a:pt x="2755166" y="2233669"/>
                  <a:pt x="2138401" y="2877912"/>
                  <a:pt x="1377583" y="2877912"/>
                </a:cubicBezTo>
                <a:cubicBezTo>
                  <a:pt x="616765" y="2877912"/>
                  <a:pt x="0" y="2233669"/>
                  <a:pt x="0" y="1438956"/>
                </a:cubicBezTo>
                <a:close/>
              </a:path>
            </a:pathLst>
          </a:custGeom>
          <a:solidFill>
            <a:srgbClr val="0033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13645" tIns="431620" rIns="413645" bIns="43162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850" b="1" i="1" dirty="0">
                <a:solidFill>
                  <a:schemeClr val="bg1"/>
                </a:solidFill>
              </a:rPr>
              <a:t>TRANSPORTE Y DISTRIBUCIÓN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850" dirty="0">
                <a:solidFill>
                  <a:schemeClr val="lt1"/>
                </a:solidFill>
              </a:rPr>
              <a:t>- Transporte terrestre por medio de Ductos de Petróleo, Petrolíferos y Petroquímicos.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850" dirty="0">
                <a:solidFill>
                  <a:schemeClr val="lt1"/>
                </a:solidFill>
              </a:rPr>
              <a:t>NOM-003-ASEA-2016 Distribución de GN y GLP por ductos.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850" dirty="0">
                <a:solidFill>
                  <a:schemeClr val="lt1"/>
                </a:solidFill>
              </a:rPr>
              <a:t>- NOM-010-ASEA-2016 Gás Natural. Comprimido 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850" dirty="0">
                <a:solidFill>
                  <a:schemeClr val="lt1"/>
                </a:solidFill>
              </a:rPr>
              <a:t>- NOM-007-ASEA-2016 Transporte de GN, etano, biogás y gas asociado al carbón mineral por medio de ductos.</a:t>
            </a:r>
            <a:endParaRPr lang="es-MX" sz="850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AFEF81A6-DBD2-4616-8F9D-22B919F0B17F}"/>
              </a:ext>
            </a:extLst>
          </p:cNvPr>
          <p:cNvSpPr/>
          <p:nvPr/>
        </p:nvSpPr>
        <p:spPr>
          <a:xfrm>
            <a:off x="7648717" y="4618231"/>
            <a:ext cx="1800000" cy="1800000"/>
          </a:xfrm>
          <a:custGeom>
            <a:avLst/>
            <a:gdLst>
              <a:gd name="connsiteX0" fmla="*/ 0 w 1529933"/>
              <a:gd name="connsiteY0" fmla="*/ 764967 h 1529933"/>
              <a:gd name="connsiteX1" fmla="*/ 764967 w 1529933"/>
              <a:gd name="connsiteY1" fmla="*/ 0 h 1529933"/>
              <a:gd name="connsiteX2" fmla="*/ 1529934 w 1529933"/>
              <a:gd name="connsiteY2" fmla="*/ 764967 h 1529933"/>
              <a:gd name="connsiteX3" fmla="*/ 764967 w 1529933"/>
              <a:gd name="connsiteY3" fmla="*/ 1529934 h 1529933"/>
              <a:gd name="connsiteX4" fmla="*/ 0 w 1529933"/>
              <a:gd name="connsiteY4" fmla="*/ 764967 h 152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9933" h="1529933">
                <a:moveTo>
                  <a:pt x="0" y="764967"/>
                </a:moveTo>
                <a:cubicBezTo>
                  <a:pt x="0" y="342487"/>
                  <a:pt x="342487" y="0"/>
                  <a:pt x="764967" y="0"/>
                </a:cubicBezTo>
                <a:cubicBezTo>
                  <a:pt x="1187447" y="0"/>
                  <a:pt x="1529934" y="342487"/>
                  <a:pt x="1529934" y="764967"/>
                </a:cubicBezTo>
                <a:cubicBezTo>
                  <a:pt x="1529934" y="1187447"/>
                  <a:pt x="1187447" y="1529934"/>
                  <a:pt x="764967" y="1529934"/>
                </a:cubicBezTo>
                <a:cubicBezTo>
                  <a:pt x="342487" y="1529934"/>
                  <a:pt x="0" y="1187447"/>
                  <a:pt x="0" y="764967"/>
                </a:cubicBezTo>
                <a:close/>
              </a:path>
            </a:pathLst>
          </a:custGeom>
          <a:solidFill>
            <a:srgbClr val="00558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34214" tIns="234214" rIns="234214" bIns="234214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b="1" i="1" dirty="0">
                <a:solidFill>
                  <a:schemeClr val="lt1"/>
                </a:solidFill>
              </a:rPr>
              <a:t>ALMACENAMIENTO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chemeClr val="lt1"/>
                </a:solidFill>
              </a:rPr>
              <a:t>- NOM-006-ASEA Instalaciones terrestres de almacenamiento de Petrolíferos y Petróleo, excepto Gas LP</a:t>
            </a:r>
            <a:endParaRPr lang="es-MX" sz="1000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2B65C576-DE6C-4127-A61B-55FE3A1F6524}"/>
              </a:ext>
            </a:extLst>
          </p:cNvPr>
          <p:cNvSpPr/>
          <p:nvPr/>
        </p:nvSpPr>
        <p:spPr>
          <a:xfrm>
            <a:off x="3507787" y="4353110"/>
            <a:ext cx="2340000" cy="2340000"/>
          </a:xfrm>
          <a:custGeom>
            <a:avLst/>
            <a:gdLst>
              <a:gd name="connsiteX0" fmla="*/ 0 w 2679418"/>
              <a:gd name="connsiteY0" fmla="*/ 1246200 h 2492399"/>
              <a:gd name="connsiteX1" fmla="*/ 1339709 w 2679418"/>
              <a:gd name="connsiteY1" fmla="*/ 0 h 2492399"/>
              <a:gd name="connsiteX2" fmla="*/ 2679418 w 2679418"/>
              <a:gd name="connsiteY2" fmla="*/ 1246200 h 2492399"/>
              <a:gd name="connsiteX3" fmla="*/ 1339709 w 2679418"/>
              <a:gd name="connsiteY3" fmla="*/ 2492400 h 2492399"/>
              <a:gd name="connsiteX4" fmla="*/ 0 w 2679418"/>
              <a:gd name="connsiteY4" fmla="*/ 1246200 h 249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418" h="2492399">
                <a:moveTo>
                  <a:pt x="0" y="1246200"/>
                </a:moveTo>
                <a:cubicBezTo>
                  <a:pt x="0" y="557943"/>
                  <a:pt x="599808" y="0"/>
                  <a:pt x="1339709" y="0"/>
                </a:cubicBezTo>
                <a:cubicBezTo>
                  <a:pt x="2079610" y="0"/>
                  <a:pt x="2679418" y="557943"/>
                  <a:pt x="2679418" y="1246200"/>
                </a:cubicBezTo>
                <a:cubicBezTo>
                  <a:pt x="2679418" y="1934457"/>
                  <a:pt x="2079610" y="2492400"/>
                  <a:pt x="1339709" y="2492400"/>
                </a:cubicBezTo>
                <a:cubicBezTo>
                  <a:pt x="599808" y="2492400"/>
                  <a:pt x="0" y="1934457"/>
                  <a:pt x="0" y="1246200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03822" tIns="376433" rIns="403822" bIns="376433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1" i="1" dirty="0">
                <a:solidFill>
                  <a:schemeClr val="bg1"/>
                </a:solidFill>
              </a:rPr>
              <a:t>EXPENDIO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solidFill>
                  <a:schemeClr val="lt1"/>
                </a:solidFill>
              </a:rPr>
              <a:t>- NOM-005-ASEA-2016 Estaciones de Servicio para almacenamiento y expendio de diésel y gasolinas.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solidFill>
                  <a:schemeClr val="lt1"/>
                </a:solidFill>
              </a:rPr>
              <a:t>- NOM-004-ASEA-2017 Sistemas de recuperación de vapores de gasolinas para el control de emisiones en estaciones de servicio.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solidFill>
                  <a:schemeClr val="lt1"/>
                </a:solidFill>
              </a:rPr>
              <a:t>- NOM-EM-004-ASEA-2017 Expendio al público de Gas LP, por medio del llenado parcial o total de recipientes portátiles a presión.</a:t>
            </a:r>
            <a:endParaRPr lang="es-MX" sz="900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314E69B6-F365-4E31-82E9-AE0564E3FA6D}"/>
              </a:ext>
            </a:extLst>
          </p:cNvPr>
          <p:cNvSpPr/>
          <p:nvPr/>
        </p:nvSpPr>
        <p:spPr>
          <a:xfrm>
            <a:off x="3319647" y="1583639"/>
            <a:ext cx="2340000" cy="2340000"/>
          </a:xfrm>
          <a:custGeom>
            <a:avLst/>
            <a:gdLst>
              <a:gd name="connsiteX0" fmla="*/ 0 w 2559379"/>
              <a:gd name="connsiteY0" fmla="*/ 1314756 h 2629512"/>
              <a:gd name="connsiteX1" fmla="*/ 1279690 w 2559379"/>
              <a:gd name="connsiteY1" fmla="*/ 0 h 2629512"/>
              <a:gd name="connsiteX2" fmla="*/ 2559380 w 2559379"/>
              <a:gd name="connsiteY2" fmla="*/ 1314756 h 2629512"/>
              <a:gd name="connsiteX3" fmla="*/ 1279690 w 2559379"/>
              <a:gd name="connsiteY3" fmla="*/ 2629512 h 2629512"/>
              <a:gd name="connsiteX4" fmla="*/ 0 w 2559379"/>
              <a:gd name="connsiteY4" fmla="*/ 1314756 h 262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379" h="2629512">
                <a:moveTo>
                  <a:pt x="0" y="1314756"/>
                </a:moveTo>
                <a:cubicBezTo>
                  <a:pt x="0" y="588636"/>
                  <a:pt x="572937" y="0"/>
                  <a:pt x="1279690" y="0"/>
                </a:cubicBezTo>
                <a:cubicBezTo>
                  <a:pt x="1986443" y="0"/>
                  <a:pt x="2559380" y="588636"/>
                  <a:pt x="2559380" y="1314756"/>
                </a:cubicBezTo>
                <a:cubicBezTo>
                  <a:pt x="2559380" y="2040876"/>
                  <a:pt x="1986443" y="2629512"/>
                  <a:pt x="1279690" y="2629512"/>
                </a:cubicBezTo>
                <a:cubicBezTo>
                  <a:pt x="572937" y="2629512"/>
                  <a:pt x="0" y="2040876"/>
                  <a:pt x="0" y="1314756"/>
                </a:cubicBezTo>
                <a:close/>
              </a:path>
            </a:pathLst>
          </a:custGeom>
          <a:solidFill>
            <a:srgbClr val="39B53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87512" tIns="397783" rIns="387512" bIns="397783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b="1" i="1" dirty="0">
                <a:solidFill>
                  <a:schemeClr val="bg1"/>
                </a:solidFill>
              </a:rPr>
              <a:t>EXPLORACIÓN Y EXTRACCIÓN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solidFill>
                  <a:schemeClr val="bg1"/>
                </a:solidFill>
              </a:rPr>
              <a:t>- Seguros para exploración y extracción de hidrocarburos, tratamiento y refinación de petróleo y procesamiento de GN.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solidFill>
                  <a:schemeClr val="bg1"/>
                </a:solidFill>
              </a:rPr>
              <a:t>- Reconocimiento y Exploración Superficial, Exploración y Extracción de Hidrocarburos.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solidFill>
                  <a:schemeClr val="bg1"/>
                </a:solidFill>
              </a:rPr>
              <a:t>- Exploración y Extracción en Yacimientos No Convencionales en tierra</a:t>
            </a:r>
            <a:r>
              <a:rPr lang="es-MX" sz="95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87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ea">
  <a:themeElements>
    <a:clrScheme name="ASEA">
      <a:dk1>
        <a:srgbClr val="666666"/>
      </a:dk1>
      <a:lt1>
        <a:sysClr val="window" lastClr="FFFFFF"/>
      </a:lt1>
      <a:dk2>
        <a:srgbClr val="333333"/>
      </a:dk2>
      <a:lt2>
        <a:srgbClr val="FFFFFF"/>
      </a:lt2>
      <a:accent1>
        <a:srgbClr val="0071BC"/>
      </a:accent1>
      <a:accent2>
        <a:srgbClr val="003366"/>
      </a:accent2>
      <a:accent3>
        <a:srgbClr val="006837"/>
      </a:accent3>
      <a:accent4>
        <a:srgbClr val="009245"/>
      </a:accent4>
      <a:accent5>
        <a:srgbClr val="39B54A"/>
      </a:accent5>
      <a:accent6>
        <a:srgbClr val="8CC63F"/>
      </a:accent6>
      <a:hlink>
        <a:srgbClr val="0071BC"/>
      </a:hlink>
      <a:folHlink>
        <a:srgbClr val="8CC63F"/>
      </a:folHlink>
    </a:clrScheme>
    <a:fontScheme name="Papel periódico">
      <a:majorFont>
        <a:latin typeface="SoberanaSans-Ligh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beranaSans-Light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sea" id="{5F99D413-DF9E-4101-97FA-999394A56B0D}" vid="{903E23B3-CE5A-44E1-879C-94EE4D0E5902}"/>
    </a:ext>
  </a:extLst>
</a:theme>
</file>

<file path=ppt/theme/theme2.xml><?xml version="1.0" encoding="utf-8"?>
<a:theme xmlns:a="http://schemas.openxmlformats.org/drawingml/2006/main" name="ASEA derecha">
  <a:themeElements>
    <a:clrScheme name="ASEA">
      <a:dk1>
        <a:srgbClr val="666666"/>
      </a:dk1>
      <a:lt1>
        <a:sysClr val="window" lastClr="FFFFFF"/>
      </a:lt1>
      <a:dk2>
        <a:srgbClr val="333333"/>
      </a:dk2>
      <a:lt2>
        <a:srgbClr val="FFFFFF"/>
      </a:lt2>
      <a:accent1>
        <a:srgbClr val="0071BC"/>
      </a:accent1>
      <a:accent2>
        <a:srgbClr val="003366"/>
      </a:accent2>
      <a:accent3>
        <a:srgbClr val="006837"/>
      </a:accent3>
      <a:accent4>
        <a:srgbClr val="009245"/>
      </a:accent4>
      <a:accent5>
        <a:srgbClr val="39B54A"/>
      </a:accent5>
      <a:accent6>
        <a:srgbClr val="8CC63F"/>
      </a:accent6>
      <a:hlink>
        <a:srgbClr val="0071BC"/>
      </a:hlink>
      <a:folHlink>
        <a:srgbClr val="8CC63F"/>
      </a:folHlink>
    </a:clrScheme>
    <a:fontScheme name="NewsPrint">
      <a:majorFont>
        <a:latin typeface="SoberanaSans-Ligh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beranaSans-Light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10106</TotalTime>
  <Words>2075</Words>
  <Application>Microsoft Macintosh PowerPoint</Application>
  <PresentationFormat>Panorámica</PresentationFormat>
  <Paragraphs>417</Paragraphs>
  <Slides>24</Slides>
  <Notes>12</Notes>
  <HiddenSlides>2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Calibri</vt:lpstr>
      <vt:lpstr>Calibri Light</vt:lpstr>
      <vt:lpstr>Candara</vt:lpstr>
      <vt:lpstr>Gill Sans</vt:lpstr>
      <vt:lpstr>Soberana Sans</vt:lpstr>
      <vt:lpstr>Soberana Sans Light</vt:lpstr>
      <vt:lpstr>SoberanaSans-Light</vt:lpstr>
      <vt:lpstr>Trebuchet MS</vt:lpstr>
      <vt:lpstr>Wingdings</vt:lpstr>
      <vt:lpstr>Arial</vt:lpstr>
      <vt:lpstr>asea</vt:lpstr>
      <vt:lpstr>ASEA derecha</vt:lpstr>
      <vt:lpstr>Evaluación 1590-DE</vt:lpstr>
      <vt:lpstr>asea</vt:lpstr>
      <vt:lpstr>MANDATO CONSTITUCIONAL</vt:lpstr>
      <vt:lpstr>Presentación de PowerPoint</vt:lpstr>
      <vt:lpstr>Presentación de PowerPoint</vt:lpstr>
      <vt:lpstr>Modelo Regulatorio: </vt:lpstr>
      <vt:lpstr>Modelo Operativo</vt:lpstr>
      <vt:lpstr>Marco Legal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SANCIONES IMPUESTAS POR LA ASEA A QUIENES INCUMPLAN SUS OBLIGACIONES</vt:lpstr>
      <vt:lpstr>Presentación de PowerPoint</vt:lpstr>
      <vt:lpstr>Presentación de PowerPoint</vt:lpstr>
      <vt:lpstr>Presentación de PowerPoint</vt:lpstr>
      <vt:lpstr>Política jurídica correctiva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Inspecciones y Verificaciones DGSIVEERC</dc:title>
  <dc:creator>Jorge Luis Mendoza Varela</dc:creator>
  <cp:lastModifiedBy>Mario Alberto Serafin Telles</cp:lastModifiedBy>
  <cp:revision>555</cp:revision>
  <cp:lastPrinted>2018-09-18T18:05:43Z</cp:lastPrinted>
  <dcterms:created xsi:type="dcterms:W3CDTF">2016-12-06T16:02:01Z</dcterms:created>
  <dcterms:modified xsi:type="dcterms:W3CDTF">2018-09-21T20:54:49Z</dcterms:modified>
</cp:coreProperties>
</file>